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1"/>
  </p:notesMasterIdLst>
  <p:sldIdLst>
    <p:sldId id="256" r:id="rId2"/>
    <p:sldId id="263" r:id="rId3"/>
    <p:sldId id="261" r:id="rId4"/>
    <p:sldId id="258" r:id="rId5"/>
    <p:sldId id="274" r:id="rId6"/>
    <p:sldId id="275" r:id="rId7"/>
    <p:sldId id="257" r:id="rId8"/>
    <p:sldId id="272" r:id="rId9"/>
    <p:sldId id="273" r:id="rId10"/>
    <p:sldId id="262" r:id="rId11"/>
    <p:sldId id="264" r:id="rId12"/>
    <p:sldId id="259" r:id="rId13"/>
    <p:sldId id="260" r:id="rId14"/>
    <p:sldId id="265" r:id="rId15"/>
    <p:sldId id="271" r:id="rId16"/>
    <p:sldId id="266" r:id="rId17"/>
    <p:sldId id="267" r:id="rId18"/>
    <p:sldId id="268"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4"/>
    <p:restoredTop sz="94808"/>
  </p:normalViewPr>
  <p:slideViewPr>
    <p:cSldViewPr snapToGrid="0" snapToObjects="1">
      <p:cViewPr varScale="1">
        <p:scale>
          <a:sx n="212" d="100"/>
          <a:sy n="212" d="100"/>
        </p:scale>
        <p:origin x="37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F64412-CA42-704F-9645-BFDE636CC16E}"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E2E2BF-A949-8A4C-A3DE-00C60FB0F98D}" type="slidenum">
              <a:rPr lang="en-US" smtClean="0"/>
              <a:t>‹#›</a:t>
            </a:fld>
            <a:endParaRPr lang="en-US"/>
          </a:p>
        </p:txBody>
      </p:sp>
    </p:spTree>
    <p:extLst>
      <p:ext uri="{BB962C8B-B14F-4D97-AF65-F5344CB8AC3E}">
        <p14:creationId xmlns:p14="http://schemas.microsoft.com/office/powerpoint/2010/main" val="1773995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E2E2BF-A949-8A4C-A3DE-00C60FB0F98D}" type="slidenum">
              <a:rPr lang="en-US" smtClean="0"/>
              <a:t>7</a:t>
            </a:fld>
            <a:endParaRPr lang="en-US"/>
          </a:p>
        </p:txBody>
      </p:sp>
    </p:spTree>
    <p:extLst>
      <p:ext uri="{BB962C8B-B14F-4D97-AF65-F5344CB8AC3E}">
        <p14:creationId xmlns:p14="http://schemas.microsoft.com/office/powerpoint/2010/main" val="30753482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C220-6582-A441-9BB3-66C71450B7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F0DC9D-3C08-4648-A6EA-057DD8067C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14122C-6ED5-D044-819D-2BB6033CFDB8}"/>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5" name="Footer Placeholder 4">
            <a:extLst>
              <a:ext uri="{FF2B5EF4-FFF2-40B4-BE49-F238E27FC236}">
                <a16:creationId xmlns:a16="http://schemas.microsoft.com/office/drawing/2014/main" id="{8C021C1E-FFCA-3D45-B5DE-33842F41B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F1430A-7CE7-7D4F-A1C9-52CC3F0BB6C3}"/>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1508049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69B7-84F4-9C45-B7D5-DB8B4C7985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6C3452-74E8-6D4C-9F86-201BB390ABC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BBF529-D119-A040-9577-7585777514D6}"/>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5" name="Footer Placeholder 4">
            <a:extLst>
              <a:ext uri="{FF2B5EF4-FFF2-40B4-BE49-F238E27FC236}">
                <a16:creationId xmlns:a16="http://schemas.microsoft.com/office/drawing/2014/main" id="{5360554F-8C59-1842-B373-6E4A67FB6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274B5-B476-AC41-A1C9-F554170477DD}"/>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3959485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BD227D-9A9D-5645-83A0-68D9994611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E8DDE4-9077-D748-8C06-9E95223AB4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C88FC4-44A2-2B4C-B2EB-F2AA047E6569}"/>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5" name="Footer Placeholder 4">
            <a:extLst>
              <a:ext uri="{FF2B5EF4-FFF2-40B4-BE49-F238E27FC236}">
                <a16:creationId xmlns:a16="http://schemas.microsoft.com/office/drawing/2014/main" id="{1BB1AAA8-D537-944D-AD78-70E90AEF47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D7CFF-BE04-5D4B-8D63-23077A0BD049}"/>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3974025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9EEEB-9D1A-944D-AE84-28944709BE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D22747-2CEF-784F-A23F-373A4A23B2B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900A89-0C8C-D84A-B04F-B346BC59C6E9}"/>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5" name="Footer Placeholder 4">
            <a:extLst>
              <a:ext uri="{FF2B5EF4-FFF2-40B4-BE49-F238E27FC236}">
                <a16:creationId xmlns:a16="http://schemas.microsoft.com/office/drawing/2014/main" id="{766C2925-3D48-5245-9190-F66410770D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DDEF2-06B1-CF45-900A-9EF2A0415E9A}"/>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149747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8FE5-1FDE-9544-972B-F8F155E255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E0B07E-C9D6-E94A-A82F-1B54D600FC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1C28DBB-29CE-3743-AD87-FE73F93D8467}"/>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5" name="Footer Placeholder 4">
            <a:extLst>
              <a:ext uri="{FF2B5EF4-FFF2-40B4-BE49-F238E27FC236}">
                <a16:creationId xmlns:a16="http://schemas.microsoft.com/office/drawing/2014/main" id="{DBDEB88A-4B3E-EA40-9C94-BA6C6E265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2C696-DF67-3345-9970-A80E9184A68C}"/>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2781192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792E4-C82B-554D-B96D-AD61C8D358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E92B13-46DB-7F49-9280-5F58B576C1E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CAA1AB-554B-7944-9235-22226D86E7B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CCF256-03BB-4043-9A3A-FBC2A12D87A9}"/>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6" name="Footer Placeholder 5">
            <a:extLst>
              <a:ext uri="{FF2B5EF4-FFF2-40B4-BE49-F238E27FC236}">
                <a16:creationId xmlns:a16="http://schemas.microsoft.com/office/drawing/2014/main" id="{FD589E31-69EB-9643-B5C4-3B3F6DB64F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32838E-75A7-6C47-9959-8CDF1AE417C3}"/>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199997009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5330-D848-E74E-9270-E784A0DCFB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46CB0F-1161-9343-8DA6-4253C2098E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01CCE4B-A662-FD4F-84A9-BA109B3926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2AE55A-6C18-6148-AB68-FCB4E4EF37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ECF7C0-7325-444A-BCE8-EDA585AAE6B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A136B9-0415-3A48-82D8-FFAF4AC83EA6}"/>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8" name="Footer Placeholder 7">
            <a:extLst>
              <a:ext uri="{FF2B5EF4-FFF2-40B4-BE49-F238E27FC236}">
                <a16:creationId xmlns:a16="http://schemas.microsoft.com/office/drawing/2014/main" id="{20F815E0-C9C8-D849-BFA3-1BBA06FD2E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6FC6B5-8F12-F941-B7AC-3F10B845A78E}"/>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31115001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5B20-A143-3D43-AEE9-16A69F452A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24C398-77F8-EA48-8BFC-129680FC733F}"/>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4" name="Footer Placeholder 3">
            <a:extLst>
              <a:ext uri="{FF2B5EF4-FFF2-40B4-BE49-F238E27FC236}">
                <a16:creationId xmlns:a16="http://schemas.microsoft.com/office/drawing/2014/main" id="{DD0C717D-DAA4-CE4A-8549-0BCBF62B1A2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4FF666-4746-7047-A866-F93C76E4A567}"/>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81662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82CBE2-589E-4843-8EB3-00E27C3AE301}"/>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3" name="Footer Placeholder 2">
            <a:extLst>
              <a:ext uri="{FF2B5EF4-FFF2-40B4-BE49-F238E27FC236}">
                <a16:creationId xmlns:a16="http://schemas.microsoft.com/office/drawing/2014/main" id="{F0F24C3C-E707-5049-8998-F676E9ADE0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7AB1AC-3CDE-D446-9CB4-6672A8BC8847}"/>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2315724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C0511-2DB1-0646-9C8E-CCA620E078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A46FCB-385B-9F4E-B3FC-526338553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50A35E-27C8-7E48-8579-729867ABB8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7AA7125-93D6-1549-977F-B39DE1381545}"/>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6" name="Footer Placeholder 5">
            <a:extLst>
              <a:ext uri="{FF2B5EF4-FFF2-40B4-BE49-F238E27FC236}">
                <a16:creationId xmlns:a16="http://schemas.microsoft.com/office/drawing/2014/main" id="{4105E669-9711-0347-B92C-5DCCF594E9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A5B35E-FB1D-2047-AEF4-68A1DD9EA364}"/>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284440766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7CED3-10A0-D14B-9280-ABBFC4BF9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B055F2-845F-904C-A41E-AECDD1B837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235236-17C5-854B-B176-A1C236324D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D8FF2E-49B4-654F-86DF-0618C5CCAEB8}"/>
              </a:ext>
            </a:extLst>
          </p:cNvPr>
          <p:cNvSpPr>
            <a:spLocks noGrp="1"/>
          </p:cNvSpPr>
          <p:nvPr>
            <p:ph type="dt" sz="half" idx="10"/>
          </p:nvPr>
        </p:nvSpPr>
        <p:spPr/>
        <p:txBody>
          <a:bodyPr/>
          <a:lstStyle/>
          <a:p>
            <a:fld id="{C5A58368-809A-A743-B830-D0916CD17124}" type="datetimeFigureOut">
              <a:rPr lang="en-US" smtClean="0"/>
              <a:t>1/14/19</a:t>
            </a:fld>
            <a:endParaRPr lang="en-US"/>
          </a:p>
        </p:txBody>
      </p:sp>
      <p:sp>
        <p:nvSpPr>
          <p:cNvPr id="6" name="Footer Placeholder 5">
            <a:extLst>
              <a:ext uri="{FF2B5EF4-FFF2-40B4-BE49-F238E27FC236}">
                <a16:creationId xmlns:a16="http://schemas.microsoft.com/office/drawing/2014/main" id="{0B3BF595-033B-FD47-ABB8-2D2DFDFF89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992EE9-FBE7-954B-B52E-93FDEAB1AD13}"/>
              </a:ext>
            </a:extLst>
          </p:cNvPr>
          <p:cNvSpPr>
            <a:spLocks noGrp="1"/>
          </p:cNvSpPr>
          <p:nvPr>
            <p:ph type="sldNum" sz="quarter" idx="12"/>
          </p:nvPr>
        </p:nvSpPr>
        <p:spPr/>
        <p:txBody>
          <a:bodyPr/>
          <a:lstStyle/>
          <a:p>
            <a:fld id="{7E32D811-68BA-A541-B702-17CA7A577C0C}" type="slidenum">
              <a:rPr lang="en-US" smtClean="0"/>
              <a:t>‹#›</a:t>
            </a:fld>
            <a:endParaRPr lang="en-US"/>
          </a:p>
        </p:txBody>
      </p:sp>
    </p:spTree>
    <p:extLst>
      <p:ext uri="{BB962C8B-B14F-4D97-AF65-F5344CB8AC3E}">
        <p14:creationId xmlns:p14="http://schemas.microsoft.com/office/powerpoint/2010/main" val="2691582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280F70-3E9C-A542-87CE-6D6ADA8984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55E8B3-6C5C-9C45-91F3-784A505EB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68AB2-4FE3-4047-982C-65D8F5BDF2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A58368-809A-A743-B830-D0916CD17124}" type="datetimeFigureOut">
              <a:rPr lang="en-US" smtClean="0"/>
              <a:t>1/14/19</a:t>
            </a:fld>
            <a:endParaRPr lang="en-US"/>
          </a:p>
        </p:txBody>
      </p:sp>
      <p:sp>
        <p:nvSpPr>
          <p:cNvPr id="5" name="Footer Placeholder 4">
            <a:extLst>
              <a:ext uri="{FF2B5EF4-FFF2-40B4-BE49-F238E27FC236}">
                <a16:creationId xmlns:a16="http://schemas.microsoft.com/office/drawing/2014/main" id="{467D5B4B-52FF-3D44-944F-B7FF86AB33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9AE103-104F-DA4B-A318-834DB74E13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32D811-68BA-A541-B702-17CA7A577C0C}" type="slidenum">
              <a:rPr lang="en-US" smtClean="0"/>
              <a:t>‹#›</a:t>
            </a:fld>
            <a:endParaRPr lang="en-US"/>
          </a:p>
        </p:txBody>
      </p:sp>
    </p:spTree>
    <p:extLst>
      <p:ext uri="{BB962C8B-B14F-4D97-AF65-F5344CB8AC3E}">
        <p14:creationId xmlns:p14="http://schemas.microsoft.com/office/powerpoint/2010/main" val="333159639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pengeospatial.org/standards/ct" TargetMode="External"/><Relationship Id="rId2" Type="http://schemas.openxmlformats.org/officeDocument/2006/relationships/hyperlink" Target="https://www.opengeospatial.org/standards/sfa" TargetMode="External"/><Relationship Id="rId1" Type="http://schemas.openxmlformats.org/officeDocument/2006/relationships/slideLayout" Target="../slideLayouts/slideLayout2.xml"/><Relationship Id="rId4" Type="http://schemas.openxmlformats.org/officeDocument/2006/relationships/hyperlink" Target="https://www.opengeospatial.org/standards/wkt-cr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hyperlink" Target="http://www.opengeospatial.org/docs/i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Geographic_information_system" TargetMode="External"/><Relationship Id="rId2" Type="http://schemas.openxmlformats.org/officeDocument/2006/relationships/hyperlink" Target="https://en.wikipedia.org/wiki/International_Organization_for_Standardization" TargetMode="External"/><Relationship Id="rId1" Type="http://schemas.openxmlformats.org/officeDocument/2006/relationships/slideLayout" Target="../slideLayouts/slideLayout2.xml"/><Relationship Id="rId5" Type="http://schemas.openxmlformats.org/officeDocument/2006/relationships/hyperlink" Target="https://mariadb.com/kb/en/library/well-known-binary-wkb-format/" TargetMode="External"/><Relationship Id="rId4" Type="http://schemas.openxmlformats.org/officeDocument/2006/relationships/hyperlink" Target="https://en.wikipedia.org/wiki/Well-Known_Tex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BE1D8-A1D4-8946-ACF0-8D6AE266D209}"/>
              </a:ext>
            </a:extLst>
          </p:cNvPr>
          <p:cNvSpPr>
            <a:spLocks noGrp="1"/>
          </p:cNvSpPr>
          <p:nvPr>
            <p:ph type="ctrTitle"/>
          </p:nvPr>
        </p:nvSpPr>
        <p:spPr/>
        <p:txBody>
          <a:bodyPr/>
          <a:lstStyle/>
          <a:p>
            <a:r>
              <a:rPr lang="en-US" dirty="0">
                <a:solidFill>
                  <a:srgbClr val="002060"/>
                </a:solidFill>
                <a:latin typeface="Broadway" pitchFamily="82" charset="77"/>
              </a:rPr>
              <a:t>Spatial Data Introduction</a:t>
            </a:r>
          </a:p>
        </p:txBody>
      </p:sp>
      <p:sp>
        <p:nvSpPr>
          <p:cNvPr id="3" name="Subtitle 2">
            <a:extLst>
              <a:ext uri="{FF2B5EF4-FFF2-40B4-BE49-F238E27FC236}">
                <a16:creationId xmlns:a16="http://schemas.microsoft.com/office/drawing/2014/main" id="{9D07FA3F-3771-5247-BDA2-AB42BC47E1FF}"/>
              </a:ext>
            </a:extLst>
          </p:cNvPr>
          <p:cNvSpPr>
            <a:spLocks noGrp="1"/>
          </p:cNvSpPr>
          <p:nvPr>
            <p:ph type="subTitle" idx="1"/>
          </p:nvPr>
        </p:nvSpPr>
        <p:spPr/>
        <p:txBody>
          <a:bodyPr/>
          <a:lstStyle/>
          <a:p>
            <a:r>
              <a:rPr lang="en-US" dirty="0"/>
              <a:t>OGC simple features</a:t>
            </a:r>
          </a:p>
        </p:txBody>
      </p:sp>
      <p:sp>
        <p:nvSpPr>
          <p:cNvPr id="4" name="TextBox 3">
            <a:extLst>
              <a:ext uri="{FF2B5EF4-FFF2-40B4-BE49-F238E27FC236}">
                <a16:creationId xmlns:a16="http://schemas.microsoft.com/office/drawing/2014/main" id="{03030736-1A99-B74B-994D-E5F95714EF51}"/>
              </a:ext>
            </a:extLst>
          </p:cNvPr>
          <p:cNvSpPr txBox="1"/>
          <p:nvPr/>
        </p:nvSpPr>
        <p:spPr>
          <a:xfrm>
            <a:off x="4749541" y="4611469"/>
            <a:ext cx="2692917" cy="646331"/>
          </a:xfrm>
          <a:prstGeom prst="rect">
            <a:avLst/>
          </a:prstGeom>
          <a:noFill/>
        </p:spPr>
        <p:txBody>
          <a:bodyPr wrap="none" rtlCol="0">
            <a:spAutoFit/>
          </a:bodyPr>
          <a:lstStyle/>
          <a:p>
            <a:r>
              <a:rPr lang="en-US" sz="3600" i="1" dirty="0">
                <a:solidFill>
                  <a:schemeClr val="tx1">
                    <a:lumMod val="65000"/>
                    <a:lumOff val="35000"/>
                  </a:schemeClr>
                </a:solidFill>
              </a:rPr>
              <a:t>mike </a:t>
            </a:r>
            <a:r>
              <a:rPr lang="en-US" sz="3600" i="1" dirty="0" err="1">
                <a:solidFill>
                  <a:schemeClr val="tx1">
                    <a:lumMod val="65000"/>
                    <a:lumOff val="35000"/>
                  </a:schemeClr>
                </a:solidFill>
              </a:rPr>
              <a:t>johnson</a:t>
            </a:r>
            <a:endParaRPr lang="en-US" sz="3600" i="1" dirty="0">
              <a:solidFill>
                <a:schemeClr val="tx1">
                  <a:lumMod val="65000"/>
                  <a:lumOff val="35000"/>
                </a:schemeClr>
              </a:solidFill>
            </a:endParaRPr>
          </a:p>
        </p:txBody>
      </p:sp>
    </p:spTree>
    <p:extLst>
      <p:ext uri="{BB962C8B-B14F-4D97-AF65-F5344CB8AC3E}">
        <p14:creationId xmlns:p14="http://schemas.microsoft.com/office/powerpoint/2010/main" val="422992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0326-750A-CC4F-8C1E-7BCA77B62D39}"/>
              </a:ext>
            </a:extLst>
          </p:cNvPr>
          <p:cNvSpPr>
            <a:spLocks noGrp="1"/>
          </p:cNvSpPr>
          <p:nvPr>
            <p:ph type="title"/>
          </p:nvPr>
        </p:nvSpPr>
        <p:spPr>
          <a:xfrm>
            <a:off x="2005" y="0"/>
            <a:ext cx="10515600" cy="1325563"/>
          </a:xfrm>
        </p:spPr>
        <p:txBody>
          <a:bodyPr/>
          <a:lstStyle/>
          <a:p>
            <a:r>
              <a:rPr lang="en-US" dirty="0">
                <a:latin typeface="Arial Rounded MT Bold" panose="020F0704030504030204" pitchFamily="34" charset="77"/>
              </a:rPr>
              <a:t>Well-Known Text (WKT)</a:t>
            </a:r>
          </a:p>
        </p:txBody>
      </p:sp>
      <p:sp>
        <p:nvSpPr>
          <p:cNvPr id="3" name="Content Placeholder 2">
            <a:extLst>
              <a:ext uri="{FF2B5EF4-FFF2-40B4-BE49-F238E27FC236}">
                <a16:creationId xmlns:a16="http://schemas.microsoft.com/office/drawing/2014/main" id="{8D18DB0F-7729-0F4B-8DA0-10B347AD0072}"/>
              </a:ext>
            </a:extLst>
          </p:cNvPr>
          <p:cNvSpPr>
            <a:spLocks noGrp="1"/>
          </p:cNvSpPr>
          <p:nvPr>
            <p:ph idx="1"/>
          </p:nvPr>
        </p:nvSpPr>
        <p:spPr>
          <a:xfrm>
            <a:off x="502920" y="1325563"/>
            <a:ext cx="10515600" cy="4351338"/>
          </a:xfrm>
        </p:spPr>
        <p:txBody>
          <a:bodyPr>
            <a:normAutofit lnSpcReduction="10000"/>
          </a:bodyPr>
          <a:lstStyle/>
          <a:p>
            <a:r>
              <a:rPr lang="en-US" dirty="0"/>
              <a:t>Text markup language representing vector geometry </a:t>
            </a:r>
          </a:p>
          <a:p>
            <a:endParaRPr lang="en-US" dirty="0"/>
          </a:p>
          <a:p>
            <a:r>
              <a:rPr lang="en-US" dirty="0"/>
              <a:t>Originally defined by the OGC (Open Geospatial Consortium) and described in the </a:t>
            </a:r>
            <a:r>
              <a:rPr lang="en-US" dirty="0">
                <a:hlinkClick r:id="rId2"/>
              </a:rPr>
              <a:t>Simple Features Access</a:t>
            </a:r>
            <a:r>
              <a:rPr lang="en-US" dirty="0"/>
              <a:t> and </a:t>
            </a:r>
            <a:r>
              <a:rPr lang="en-US" dirty="0">
                <a:hlinkClick r:id="rId3"/>
              </a:rPr>
              <a:t>Coordinate Transformation Services</a:t>
            </a:r>
            <a:endParaRPr lang="en-US" dirty="0"/>
          </a:p>
          <a:p>
            <a:endParaRPr lang="en-US" dirty="0"/>
          </a:p>
          <a:p>
            <a:r>
              <a:rPr lang="en-US" dirty="0"/>
              <a:t>Fully described </a:t>
            </a:r>
            <a:r>
              <a:rPr lang="en-US" dirty="0">
                <a:hlinkClick r:id="rId4"/>
              </a:rPr>
              <a:t>here</a:t>
            </a:r>
            <a:endParaRPr lang="en-US" dirty="0"/>
          </a:p>
          <a:p>
            <a:pPr lvl="1"/>
            <a:r>
              <a:rPr lang="en-US" dirty="0"/>
              <a:t>In total, there are 18 distinct geometry objects that can be represented</a:t>
            </a:r>
          </a:p>
          <a:p>
            <a:endParaRPr lang="en-US" dirty="0"/>
          </a:p>
          <a:p>
            <a:r>
              <a:rPr lang="en-US" dirty="0"/>
              <a:t>Meant to be </a:t>
            </a:r>
            <a:r>
              <a:rPr lang="en-US" b="1" dirty="0"/>
              <a:t>human readable</a:t>
            </a:r>
          </a:p>
        </p:txBody>
      </p:sp>
    </p:spTree>
    <p:extLst>
      <p:ext uri="{BB962C8B-B14F-4D97-AF65-F5344CB8AC3E}">
        <p14:creationId xmlns:p14="http://schemas.microsoft.com/office/powerpoint/2010/main" val="930396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C612-D655-4E42-972D-B0FE4408F140}"/>
              </a:ext>
            </a:extLst>
          </p:cNvPr>
          <p:cNvSpPr>
            <a:spLocks noGrp="1"/>
          </p:cNvSpPr>
          <p:nvPr>
            <p:ph type="title"/>
          </p:nvPr>
        </p:nvSpPr>
        <p:spPr>
          <a:xfrm>
            <a:off x="0" y="-160435"/>
            <a:ext cx="10515600" cy="1325563"/>
          </a:xfrm>
        </p:spPr>
        <p:txBody>
          <a:bodyPr/>
          <a:lstStyle/>
          <a:p>
            <a:r>
              <a:rPr lang="en-US" dirty="0">
                <a:latin typeface="Arial Rounded MT Bold" panose="020F0704030504030204" pitchFamily="34" charset="77"/>
              </a:rPr>
              <a:t>Well Known Text Binary (WKB)</a:t>
            </a:r>
          </a:p>
        </p:txBody>
      </p:sp>
      <p:sp>
        <p:nvSpPr>
          <p:cNvPr id="3" name="Content Placeholder 2">
            <a:extLst>
              <a:ext uri="{FF2B5EF4-FFF2-40B4-BE49-F238E27FC236}">
                <a16:creationId xmlns:a16="http://schemas.microsoft.com/office/drawing/2014/main" id="{1E0F39DB-17CE-F740-8498-E5C43AC4E46A}"/>
              </a:ext>
            </a:extLst>
          </p:cNvPr>
          <p:cNvSpPr>
            <a:spLocks noGrp="1"/>
          </p:cNvSpPr>
          <p:nvPr>
            <p:ph idx="1"/>
          </p:nvPr>
        </p:nvSpPr>
        <p:spPr>
          <a:xfrm>
            <a:off x="415758" y="1008681"/>
            <a:ext cx="10515600" cy="4351338"/>
          </a:xfrm>
        </p:spPr>
        <p:txBody>
          <a:bodyPr/>
          <a:lstStyle/>
          <a:p>
            <a:r>
              <a:rPr lang="en-US" dirty="0"/>
              <a:t>Binary conversion is used to communicate geometries to external libraries (GDAL, GEOS, </a:t>
            </a:r>
            <a:r>
              <a:rPr lang="en-US" dirty="0" err="1"/>
              <a:t>liblwgeom</a:t>
            </a:r>
            <a:r>
              <a:rPr lang="en-US" dirty="0"/>
              <a:t>) and spatial databases</a:t>
            </a:r>
          </a:p>
          <a:p>
            <a:pPr lvl="1"/>
            <a:r>
              <a:rPr lang="en-US" dirty="0"/>
              <a:t>GDAL = geospatial data abstraction library</a:t>
            </a:r>
          </a:p>
          <a:p>
            <a:pPr lvl="1"/>
            <a:r>
              <a:rPr lang="en-US" dirty="0"/>
              <a:t>GEOS = Geometry Engine Open Source</a:t>
            </a:r>
          </a:p>
          <a:p>
            <a:pPr lvl="1"/>
            <a:r>
              <a:rPr lang="en-US" dirty="0" err="1"/>
              <a:t>Liblwgeom</a:t>
            </a:r>
            <a:r>
              <a:rPr lang="en-US" dirty="0"/>
              <a:t> = “Light Weight </a:t>
            </a:r>
            <a:r>
              <a:rPr lang="en-US" dirty="0" err="1"/>
              <a:t>Geom</a:t>
            </a:r>
            <a:r>
              <a:rPr lang="en-US" dirty="0"/>
              <a:t>”</a:t>
            </a:r>
          </a:p>
          <a:p>
            <a:pPr lvl="1"/>
            <a:endParaRPr lang="en-US" dirty="0"/>
          </a:p>
          <a:p>
            <a:r>
              <a:rPr lang="en-US" dirty="0"/>
              <a:t>Meant to be </a:t>
            </a:r>
            <a:r>
              <a:rPr lang="en-US" b="1" dirty="0"/>
              <a:t>machine readable</a:t>
            </a:r>
          </a:p>
          <a:p>
            <a:pPr marL="0" indent="0">
              <a:buNone/>
            </a:pPr>
            <a:endParaRPr lang="en-US" dirty="0"/>
          </a:p>
        </p:txBody>
      </p:sp>
      <p:pic>
        <p:nvPicPr>
          <p:cNvPr id="4" name="Picture 3">
            <a:extLst>
              <a:ext uri="{FF2B5EF4-FFF2-40B4-BE49-F238E27FC236}">
                <a16:creationId xmlns:a16="http://schemas.microsoft.com/office/drawing/2014/main" id="{8A118C17-06D0-8041-8E15-3AE9E8F7A822}"/>
              </a:ext>
            </a:extLst>
          </p:cNvPr>
          <p:cNvPicPr>
            <a:picLocks noChangeAspect="1"/>
          </p:cNvPicPr>
          <p:nvPr/>
        </p:nvPicPr>
        <p:blipFill rotWithShape="1">
          <a:blip r:embed="rId2"/>
          <a:srcRect t="30066" b="49170"/>
          <a:stretch/>
        </p:blipFill>
        <p:spPr>
          <a:xfrm>
            <a:off x="487492" y="4993596"/>
            <a:ext cx="10600244" cy="635000"/>
          </a:xfrm>
          <a:prstGeom prst="rect">
            <a:avLst/>
          </a:prstGeom>
        </p:spPr>
      </p:pic>
      <p:pic>
        <p:nvPicPr>
          <p:cNvPr id="5" name="Picture 4">
            <a:extLst>
              <a:ext uri="{FF2B5EF4-FFF2-40B4-BE49-F238E27FC236}">
                <a16:creationId xmlns:a16="http://schemas.microsoft.com/office/drawing/2014/main" id="{A2AB4329-C6BF-834D-9A36-E9B54D66877C}"/>
              </a:ext>
            </a:extLst>
          </p:cNvPr>
          <p:cNvPicPr>
            <a:picLocks noChangeAspect="1"/>
          </p:cNvPicPr>
          <p:nvPr/>
        </p:nvPicPr>
        <p:blipFill rotWithShape="1">
          <a:blip r:embed="rId2"/>
          <a:srcRect t="5647" b="69769"/>
          <a:stretch/>
        </p:blipFill>
        <p:spPr>
          <a:xfrm>
            <a:off x="487492" y="4063843"/>
            <a:ext cx="10600244" cy="751840"/>
          </a:xfrm>
          <a:prstGeom prst="rect">
            <a:avLst/>
          </a:prstGeom>
        </p:spPr>
      </p:pic>
      <p:pic>
        <p:nvPicPr>
          <p:cNvPr id="6" name="Picture 5">
            <a:extLst>
              <a:ext uri="{FF2B5EF4-FFF2-40B4-BE49-F238E27FC236}">
                <a16:creationId xmlns:a16="http://schemas.microsoft.com/office/drawing/2014/main" id="{43084894-AF91-7543-B906-DF66F72C554C}"/>
              </a:ext>
            </a:extLst>
          </p:cNvPr>
          <p:cNvPicPr>
            <a:picLocks noChangeAspect="1"/>
          </p:cNvPicPr>
          <p:nvPr/>
        </p:nvPicPr>
        <p:blipFill rotWithShape="1">
          <a:blip r:embed="rId2"/>
          <a:srcRect t="75415"/>
          <a:stretch/>
        </p:blipFill>
        <p:spPr>
          <a:xfrm>
            <a:off x="487492" y="5854321"/>
            <a:ext cx="10600244" cy="751840"/>
          </a:xfrm>
          <a:prstGeom prst="rect">
            <a:avLst/>
          </a:prstGeom>
        </p:spPr>
      </p:pic>
    </p:spTree>
    <p:extLst>
      <p:ext uri="{BB962C8B-B14F-4D97-AF65-F5344CB8AC3E}">
        <p14:creationId xmlns:p14="http://schemas.microsoft.com/office/powerpoint/2010/main" val="4162216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61D22-22D9-924D-8779-1D3AD9EE4F45}"/>
              </a:ext>
            </a:extLst>
          </p:cNvPr>
          <p:cNvSpPr>
            <a:spLocks noGrp="1"/>
          </p:cNvSpPr>
          <p:nvPr>
            <p:ph type="title"/>
          </p:nvPr>
        </p:nvSpPr>
        <p:spPr>
          <a:xfrm>
            <a:off x="366963" y="125978"/>
            <a:ext cx="3072464" cy="681562"/>
          </a:xfrm>
        </p:spPr>
        <p:txBody>
          <a:bodyPr>
            <a:normAutofit fontScale="90000"/>
          </a:bodyPr>
          <a:lstStyle/>
          <a:p>
            <a:r>
              <a:rPr lang="en-US" b="1" dirty="0">
                <a:solidFill>
                  <a:srgbClr val="C00000"/>
                </a:solidFill>
                <a:latin typeface="Arial Rounded MT Bold" panose="020F0704030504030204" pitchFamily="34" charset="77"/>
              </a:rPr>
              <a:t>POINT()</a:t>
            </a:r>
          </a:p>
        </p:txBody>
      </p:sp>
      <p:sp>
        <p:nvSpPr>
          <p:cNvPr id="3" name="Content Placeholder 2">
            <a:extLst>
              <a:ext uri="{FF2B5EF4-FFF2-40B4-BE49-F238E27FC236}">
                <a16:creationId xmlns:a16="http://schemas.microsoft.com/office/drawing/2014/main" id="{276C8DF0-5DF2-754C-9D48-85E0D9B70BBA}"/>
              </a:ext>
            </a:extLst>
          </p:cNvPr>
          <p:cNvSpPr>
            <a:spLocks noGrp="1"/>
          </p:cNvSpPr>
          <p:nvPr>
            <p:ph idx="1"/>
          </p:nvPr>
        </p:nvSpPr>
        <p:spPr>
          <a:xfrm>
            <a:off x="437820" y="1099927"/>
            <a:ext cx="10515600" cy="4351338"/>
          </a:xfrm>
        </p:spPr>
        <p:txBody>
          <a:bodyPr/>
          <a:lstStyle/>
          <a:p>
            <a:r>
              <a:rPr lang="en-US" dirty="0"/>
              <a:t>A point is the base vector unit</a:t>
            </a:r>
          </a:p>
          <a:p>
            <a:r>
              <a:rPr lang="en-US" dirty="0"/>
              <a:t>Comprised of an </a:t>
            </a:r>
            <a:r>
              <a:rPr lang="en-US" b="1" dirty="0"/>
              <a:t>ordered</a:t>
            </a:r>
            <a:r>
              <a:rPr lang="en-US" dirty="0"/>
              <a:t> `XY` coordinate (can include Z, M – </a:t>
            </a:r>
            <a:r>
              <a:rPr lang="en-US" dirty="0" err="1"/>
              <a:t>eg</a:t>
            </a:r>
            <a:r>
              <a:rPr lang="en-US" dirty="0"/>
              <a:t> `XYZ`)</a:t>
            </a:r>
          </a:p>
        </p:txBody>
      </p:sp>
      <p:pic>
        <p:nvPicPr>
          <p:cNvPr id="4" name="Picture 3">
            <a:extLst>
              <a:ext uri="{FF2B5EF4-FFF2-40B4-BE49-F238E27FC236}">
                <a16:creationId xmlns:a16="http://schemas.microsoft.com/office/drawing/2014/main" id="{81346337-0433-894B-8A1E-57A2247E4C10}"/>
              </a:ext>
            </a:extLst>
          </p:cNvPr>
          <p:cNvPicPr>
            <a:picLocks noChangeAspect="1"/>
          </p:cNvPicPr>
          <p:nvPr/>
        </p:nvPicPr>
        <p:blipFill rotWithShape="1">
          <a:blip r:embed="rId2"/>
          <a:srcRect t="7420"/>
          <a:stretch/>
        </p:blipFill>
        <p:spPr>
          <a:xfrm>
            <a:off x="632563" y="4211446"/>
            <a:ext cx="5251772" cy="1036184"/>
          </a:xfrm>
          <a:prstGeom prst="rect">
            <a:avLst/>
          </a:prstGeom>
        </p:spPr>
      </p:pic>
      <p:sp>
        <p:nvSpPr>
          <p:cNvPr id="6" name="TextBox 5">
            <a:extLst>
              <a:ext uri="{FF2B5EF4-FFF2-40B4-BE49-F238E27FC236}">
                <a16:creationId xmlns:a16="http://schemas.microsoft.com/office/drawing/2014/main" id="{9378BDF6-8615-6F45-A8F1-8DFFF75CA3AF}"/>
              </a:ext>
            </a:extLst>
          </p:cNvPr>
          <p:cNvSpPr txBox="1"/>
          <p:nvPr/>
        </p:nvSpPr>
        <p:spPr>
          <a:xfrm>
            <a:off x="562672" y="3165627"/>
            <a:ext cx="3129062" cy="584775"/>
          </a:xfrm>
          <a:prstGeom prst="rect">
            <a:avLst/>
          </a:prstGeom>
          <a:noFill/>
        </p:spPr>
        <p:txBody>
          <a:bodyPr wrap="none" rtlCol="0">
            <a:spAutoFit/>
          </a:bodyPr>
          <a:lstStyle/>
          <a:p>
            <a:r>
              <a:rPr lang="en-US" sz="2000" b="1" dirty="0"/>
              <a:t>Create a point </a:t>
            </a:r>
            <a:r>
              <a:rPr lang="en-US" sz="1200" dirty="0"/>
              <a:t>(</a:t>
            </a:r>
            <a:r>
              <a:rPr lang="en-US" sz="1200" dirty="0" err="1"/>
              <a:t>st</a:t>
            </a:r>
            <a:r>
              <a:rPr lang="en-US" sz="1200" dirty="0"/>
              <a:t> is an R, POSTGIS an</a:t>
            </a:r>
          </a:p>
          <a:p>
            <a:r>
              <a:rPr lang="en-US" sz="1200" dirty="0"/>
              <a:t>and GDAL convention for ‘</a:t>
            </a:r>
            <a:r>
              <a:rPr lang="en-US" sz="1200" dirty="0" err="1"/>
              <a:t>spatio</a:t>
            </a:r>
            <a:r>
              <a:rPr lang="en-US" sz="1200" dirty="0"/>
              <a:t>-temporal’) </a:t>
            </a:r>
          </a:p>
        </p:txBody>
      </p:sp>
      <p:sp>
        <p:nvSpPr>
          <p:cNvPr id="7" name="TextBox 6">
            <a:extLst>
              <a:ext uri="{FF2B5EF4-FFF2-40B4-BE49-F238E27FC236}">
                <a16:creationId xmlns:a16="http://schemas.microsoft.com/office/drawing/2014/main" id="{1E58B1DC-AA6A-A04A-89C1-EA303EE779D5}"/>
              </a:ext>
            </a:extLst>
          </p:cNvPr>
          <p:cNvSpPr txBox="1"/>
          <p:nvPr/>
        </p:nvSpPr>
        <p:spPr>
          <a:xfrm>
            <a:off x="3169406" y="2454144"/>
            <a:ext cx="1875193" cy="707886"/>
          </a:xfrm>
          <a:prstGeom prst="rect">
            <a:avLst/>
          </a:prstGeom>
          <a:noFill/>
        </p:spPr>
        <p:txBody>
          <a:bodyPr wrap="none" rtlCol="0">
            <a:spAutoFit/>
          </a:bodyPr>
          <a:lstStyle/>
          <a:p>
            <a:r>
              <a:rPr lang="en-US" sz="2000" b="1" dirty="0"/>
              <a:t>X, Y Coordinate </a:t>
            </a:r>
          </a:p>
          <a:p>
            <a:pPr algn="ctr"/>
            <a:r>
              <a:rPr lang="en-US" sz="2000" b="1" dirty="0"/>
              <a:t>(Cartesian)</a:t>
            </a:r>
          </a:p>
        </p:txBody>
      </p:sp>
      <p:sp>
        <p:nvSpPr>
          <p:cNvPr id="11" name="TextBox 10">
            <a:extLst>
              <a:ext uri="{FF2B5EF4-FFF2-40B4-BE49-F238E27FC236}">
                <a16:creationId xmlns:a16="http://schemas.microsoft.com/office/drawing/2014/main" id="{F859C138-C45D-8B49-968E-214FC5F21CED}"/>
              </a:ext>
            </a:extLst>
          </p:cNvPr>
          <p:cNvSpPr txBox="1"/>
          <p:nvPr/>
        </p:nvSpPr>
        <p:spPr>
          <a:xfrm>
            <a:off x="675375" y="5912309"/>
            <a:ext cx="1366080" cy="400110"/>
          </a:xfrm>
          <a:prstGeom prst="rect">
            <a:avLst/>
          </a:prstGeom>
          <a:noFill/>
        </p:spPr>
        <p:txBody>
          <a:bodyPr wrap="none" rtlCol="0">
            <a:spAutoFit/>
          </a:bodyPr>
          <a:lstStyle/>
          <a:p>
            <a:r>
              <a:rPr lang="en-US" sz="2000" b="1" i="1" dirty="0"/>
              <a:t>WKT String</a:t>
            </a:r>
          </a:p>
        </p:txBody>
      </p:sp>
      <p:pic>
        <p:nvPicPr>
          <p:cNvPr id="12" name="Picture 11">
            <a:extLst>
              <a:ext uri="{FF2B5EF4-FFF2-40B4-BE49-F238E27FC236}">
                <a16:creationId xmlns:a16="http://schemas.microsoft.com/office/drawing/2014/main" id="{96448DA8-275E-F74A-B9D6-F4A9572BE183}"/>
              </a:ext>
            </a:extLst>
          </p:cNvPr>
          <p:cNvPicPr>
            <a:picLocks noChangeAspect="1"/>
          </p:cNvPicPr>
          <p:nvPr/>
        </p:nvPicPr>
        <p:blipFill>
          <a:blip r:embed="rId3"/>
          <a:stretch>
            <a:fillRect/>
          </a:stretch>
        </p:blipFill>
        <p:spPr>
          <a:xfrm>
            <a:off x="6307667" y="2963914"/>
            <a:ext cx="5142796" cy="3098959"/>
          </a:xfrm>
          <a:prstGeom prst="rect">
            <a:avLst/>
          </a:prstGeom>
        </p:spPr>
      </p:pic>
      <p:cxnSp>
        <p:nvCxnSpPr>
          <p:cNvPr id="14" name="Straight Arrow Connector 13">
            <a:extLst>
              <a:ext uri="{FF2B5EF4-FFF2-40B4-BE49-F238E27FC236}">
                <a16:creationId xmlns:a16="http://schemas.microsoft.com/office/drawing/2014/main" id="{D3D8EFAA-9B26-244E-BA64-88D5F38D2ECB}"/>
              </a:ext>
            </a:extLst>
          </p:cNvPr>
          <p:cNvCxnSpPr>
            <a:cxnSpLocks/>
            <a:stCxn id="6" idx="2"/>
          </p:cNvCxnSpPr>
          <p:nvPr/>
        </p:nvCxnSpPr>
        <p:spPr>
          <a:xfrm>
            <a:off x="2127203" y="3750402"/>
            <a:ext cx="0" cy="577940"/>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7670862-47FB-8B4D-8DA1-5B51A5E87FCD}"/>
              </a:ext>
            </a:extLst>
          </p:cNvPr>
          <p:cNvCxnSpPr>
            <a:cxnSpLocks/>
            <a:stCxn id="7" idx="2"/>
          </p:cNvCxnSpPr>
          <p:nvPr/>
        </p:nvCxnSpPr>
        <p:spPr>
          <a:xfrm>
            <a:off x="4107003" y="3162030"/>
            <a:ext cx="8063" cy="1049416"/>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3EC3756-5978-8546-85DC-2808FBF52AF6}"/>
              </a:ext>
            </a:extLst>
          </p:cNvPr>
          <p:cNvCxnSpPr>
            <a:cxnSpLocks/>
            <a:stCxn id="11" idx="0"/>
          </p:cNvCxnSpPr>
          <p:nvPr/>
        </p:nvCxnSpPr>
        <p:spPr>
          <a:xfrm flipV="1">
            <a:off x="1358415" y="5215943"/>
            <a:ext cx="0" cy="696366"/>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484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26793-BE85-004F-85C7-127439D80E20}"/>
              </a:ext>
            </a:extLst>
          </p:cNvPr>
          <p:cNvSpPr>
            <a:spLocks noGrp="1"/>
          </p:cNvSpPr>
          <p:nvPr>
            <p:ph type="title"/>
          </p:nvPr>
        </p:nvSpPr>
        <p:spPr>
          <a:xfrm>
            <a:off x="282742" y="-195766"/>
            <a:ext cx="5612732" cy="1325563"/>
          </a:xfrm>
        </p:spPr>
        <p:txBody>
          <a:bodyPr/>
          <a:lstStyle/>
          <a:p>
            <a:r>
              <a:rPr lang="en-US" dirty="0">
                <a:solidFill>
                  <a:srgbClr val="C00000"/>
                </a:solidFill>
                <a:latin typeface="Arial Rounded MT Bold" panose="020F0704030504030204" pitchFamily="34" charset="77"/>
              </a:rPr>
              <a:t>MULTIPOINT()</a:t>
            </a:r>
          </a:p>
        </p:txBody>
      </p:sp>
      <p:pic>
        <p:nvPicPr>
          <p:cNvPr id="4" name="Picture 3">
            <a:extLst>
              <a:ext uri="{FF2B5EF4-FFF2-40B4-BE49-F238E27FC236}">
                <a16:creationId xmlns:a16="http://schemas.microsoft.com/office/drawing/2014/main" id="{D19FCF8A-CB3C-3748-80C2-94C50ADA55C8}"/>
              </a:ext>
            </a:extLst>
          </p:cNvPr>
          <p:cNvPicPr>
            <a:picLocks noChangeAspect="1"/>
          </p:cNvPicPr>
          <p:nvPr/>
        </p:nvPicPr>
        <p:blipFill>
          <a:blip r:embed="rId2"/>
          <a:stretch>
            <a:fillRect/>
          </a:stretch>
        </p:blipFill>
        <p:spPr>
          <a:xfrm>
            <a:off x="370062" y="2328447"/>
            <a:ext cx="5725938" cy="1669317"/>
          </a:xfrm>
          <a:prstGeom prst="rect">
            <a:avLst/>
          </a:prstGeom>
        </p:spPr>
      </p:pic>
      <p:pic>
        <p:nvPicPr>
          <p:cNvPr id="5" name="Picture 4">
            <a:extLst>
              <a:ext uri="{FF2B5EF4-FFF2-40B4-BE49-F238E27FC236}">
                <a16:creationId xmlns:a16="http://schemas.microsoft.com/office/drawing/2014/main" id="{60A09BC0-7B8B-5646-9891-5F5B3207F778}"/>
              </a:ext>
            </a:extLst>
          </p:cNvPr>
          <p:cNvPicPr>
            <a:picLocks noChangeAspect="1"/>
          </p:cNvPicPr>
          <p:nvPr/>
        </p:nvPicPr>
        <p:blipFill rotWithShape="1">
          <a:blip r:embed="rId3"/>
          <a:srcRect t="13638" r="4798"/>
          <a:stretch/>
        </p:blipFill>
        <p:spPr>
          <a:xfrm>
            <a:off x="370061" y="4802530"/>
            <a:ext cx="5725935" cy="955006"/>
          </a:xfrm>
          <a:prstGeom prst="rect">
            <a:avLst/>
          </a:prstGeom>
        </p:spPr>
      </p:pic>
      <p:pic>
        <p:nvPicPr>
          <p:cNvPr id="7" name="Picture 6">
            <a:extLst>
              <a:ext uri="{FF2B5EF4-FFF2-40B4-BE49-F238E27FC236}">
                <a16:creationId xmlns:a16="http://schemas.microsoft.com/office/drawing/2014/main" id="{2EEC4B9E-BA9A-D04B-A0D5-7A062133DCE6}"/>
              </a:ext>
            </a:extLst>
          </p:cNvPr>
          <p:cNvPicPr>
            <a:picLocks noChangeAspect="1"/>
          </p:cNvPicPr>
          <p:nvPr/>
        </p:nvPicPr>
        <p:blipFill>
          <a:blip r:embed="rId4"/>
          <a:stretch>
            <a:fillRect/>
          </a:stretch>
        </p:blipFill>
        <p:spPr>
          <a:xfrm>
            <a:off x="6353358" y="1933868"/>
            <a:ext cx="5531980" cy="3295648"/>
          </a:xfrm>
          <a:prstGeom prst="rect">
            <a:avLst/>
          </a:prstGeom>
        </p:spPr>
      </p:pic>
      <p:sp>
        <p:nvSpPr>
          <p:cNvPr id="8" name="TextBox 7">
            <a:extLst>
              <a:ext uri="{FF2B5EF4-FFF2-40B4-BE49-F238E27FC236}">
                <a16:creationId xmlns:a16="http://schemas.microsoft.com/office/drawing/2014/main" id="{928C4CF0-4368-C349-AF13-67742658451E}"/>
              </a:ext>
            </a:extLst>
          </p:cNvPr>
          <p:cNvSpPr txBox="1"/>
          <p:nvPr/>
        </p:nvSpPr>
        <p:spPr>
          <a:xfrm>
            <a:off x="3047486" y="1073532"/>
            <a:ext cx="1875193" cy="707886"/>
          </a:xfrm>
          <a:prstGeom prst="rect">
            <a:avLst/>
          </a:prstGeom>
          <a:noFill/>
        </p:spPr>
        <p:txBody>
          <a:bodyPr wrap="none" rtlCol="0">
            <a:spAutoFit/>
          </a:bodyPr>
          <a:lstStyle/>
          <a:p>
            <a:r>
              <a:rPr lang="en-US" sz="2000" b="1" dirty="0"/>
              <a:t>X, Y Coordinate </a:t>
            </a:r>
          </a:p>
          <a:p>
            <a:pPr algn="ctr"/>
            <a:r>
              <a:rPr lang="en-US" sz="2000" b="1" dirty="0"/>
              <a:t>(Cartesian)</a:t>
            </a:r>
          </a:p>
        </p:txBody>
      </p:sp>
      <p:cxnSp>
        <p:nvCxnSpPr>
          <p:cNvPr id="9" name="Straight Arrow Connector 8">
            <a:extLst>
              <a:ext uri="{FF2B5EF4-FFF2-40B4-BE49-F238E27FC236}">
                <a16:creationId xmlns:a16="http://schemas.microsoft.com/office/drawing/2014/main" id="{0C3A733E-ED78-8846-94BB-762D3E4DAC6C}"/>
              </a:ext>
            </a:extLst>
          </p:cNvPr>
          <p:cNvCxnSpPr>
            <a:cxnSpLocks/>
            <a:stCxn id="8" idx="2"/>
          </p:cNvCxnSpPr>
          <p:nvPr/>
        </p:nvCxnSpPr>
        <p:spPr>
          <a:xfrm flipH="1">
            <a:off x="2852435" y="1781418"/>
            <a:ext cx="1132648" cy="524708"/>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48F5249-63A8-E649-9675-7AB946003587}"/>
              </a:ext>
            </a:extLst>
          </p:cNvPr>
          <p:cNvCxnSpPr>
            <a:cxnSpLocks/>
            <a:stCxn id="8" idx="2"/>
          </p:cNvCxnSpPr>
          <p:nvPr/>
        </p:nvCxnSpPr>
        <p:spPr>
          <a:xfrm flipH="1">
            <a:off x="3985082" y="1781418"/>
            <a:ext cx="1" cy="524708"/>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7E0F153-FE0C-FE4D-BA04-A08C9C29345B}"/>
              </a:ext>
            </a:extLst>
          </p:cNvPr>
          <p:cNvCxnSpPr>
            <a:cxnSpLocks/>
            <a:stCxn id="8" idx="2"/>
          </p:cNvCxnSpPr>
          <p:nvPr/>
        </p:nvCxnSpPr>
        <p:spPr>
          <a:xfrm>
            <a:off x="3985083" y="1781418"/>
            <a:ext cx="1218039" cy="524708"/>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D755D63-6092-3543-B9E4-E21965767805}"/>
              </a:ext>
            </a:extLst>
          </p:cNvPr>
          <p:cNvSpPr txBox="1"/>
          <p:nvPr/>
        </p:nvSpPr>
        <p:spPr>
          <a:xfrm>
            <a:off x="779828" y="5942300"/>
            <a:ext cx="1366080" cy="400110"/>
          </a:xfrm>
          <a:prstGeom prst="rect">
            <a:avLst/>
          </a:prstGeom>
          <a:noFill/>
        </p:spPr>
        <p:txBody>
          <a:bodyPr wrap="none" rtlCol="0">
            <a:spAutoFit/>
          </a:bodyPr>
          <a:lstStyle/>
          <a:p>
            <a:r>
              <a:rPr lang="en-US" sz="2000" b="1" i="1" dirty="0"/>
              <a:t>WKT String</a:t>
            </a:r>
          </a:p>
        </p:txBody>
      </p:sp>
      <p:cxnSp>
        <p:nvCxnSpPr>
          <p:cNvPr id="21" name="Straight Arrow Connector 20">
            <a:extLst>
              <a:ext uri="{FF2B5EF4-FFF2-40B4-BE49-F238E27FC236}">
                <a16:creationId xmlns:a16="http://schemas.microsoft.com/office/drawing/2014/main" id="{8E895768-7C0E-5545-A159-F95688B346FD}"/>
              </a:ext>
            </a:extLst>
          </p:cNvPr>
          <p:cNvCxnSpPr>
            <a:cxnSpLocks/>
            <a:stCxn id="19" idx="0"/>
          </p:cNvCxnSpPr>
          <p:nvPr/>
        </p:nvCxnSpPr>
        <p:spPr>
          <a:xfrm flipV="1">
            <a:off x="1462868" y="5577840"/>
            <a:ext cx="0" cy="364460"/>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57D516A-624F-E445-921C-B97CFBBA7E1E}"/>
              </a:ext>
            </a:extLst>
          </p:cNvPr>
          <p:cNvSpPr txBox="1"/>
          <p:nvPr/>
        </p:nvSpPr>
        <p:spPr>
          <a:xfrm>
            <a:off x="2554401" y="4053686"/>
            <a:ext cx="2861361" cy="400110"/>
          </a:xfrm>
          <a:prstGeom prst="rect">
            <a:avLst/>
          </a:prstGeom>
          <a:noFill/>
        </p:spPr>
        <p:txBody>
          <a:bodyPr wrap="none" rtlCol="0">
            <a:spAutoFit/>
          </a:bodyPr>
          <a:lstStyle/>
          <a:p>
            <a:r>
              <a:rPr lang="en-US" sz="2000" b="1" dirty="0"/>
              <a:t>Create a point multipoint</a:t>
            </a:r>
            <a:endParaRPr lang="en-US" sz="1200" dirty="0"/>
          </a:p>
        </p:txBody>
      </p:sp>
      <p:cxnSp>
        <p:nvCxnSpPr>
          <p:cNvPr id="24" name="Straight Arrow Connector 23">
            <a:extLst>
              <a:ext uri="{FF2B5EF4-FFF2-40B4-BE49-F238E27FC236}">
                <a16:creationId xmlns:a16="http://schemas.microsoft.com/office/drawing/2014/main" id="{C90CD642-4BD5-8940-AB29-8A1F9336819A}"/>
              </a:ext>
            </a:extLst>
          </p:cNvPr>
          <p:cNvCxnSpPr>
            <a:cxnSpLocks/>
            <a:stCxn id="23" idx="2"/>
          </p:cNvCxnSpPr>
          <p:nvPr/>
        </p:nvCxnSpPr>
        <p:spPr>
          <a:xfrm>
            <a:off x="3985082" y="4453796"/>
            <a:ext cx="0" cy="287774"/>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269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C7845-479F-EE40-A184-EED3D06FE980}"/>
              </a:ext>
            </a:extLst>
          </p:cNvPr>
          <p:cNvSpPr>
            <a:spLocks noGrp="1"/>
          </p:cNvSpPr>
          <p:nvPr>
            <p:ph type="title"/>
          </p:nvPr>
        </p:nvSpPr>
        <p:spPr>
          <a:xfrm>
            <a:off x="121920" y="15644"/>
            <a:ext cx="10515600" cy="1325563"/>
          </a:xfrm>
        </p:spPr>
        <p:txBody>
          <a:bodyPr/>
          <a:lstStyle/>
          <a:p>
            <a:r>
              <a:rPr lang="en-US" dirty="0">
                <a:solidFill>
                  <a:srgbClr val="0070C0"/>
                </a:solidFill>
                <a:latin typeface="Arial Rounded MT Bold" panose="020F0704030504030204" pitchFamily="34" charset="77"/>
              </a:rPr>
              <a:t>LINESTRING()</a:t>
            </a:r>
          </a:p>
        </p:txBody>
      </p:sp>
      <p:pic>
        <p:nvPicPr>
          <p:cNvPr id="4" name="Picture 3">
            <a:extLst>
              <a:ext uri="{FF2B5EF4-FFF2-40B4-BE49-F238E27FC236}">
                <a16:creationId xmlns:a16="http://schemas.microsoft.com/office/drawing/2014/main" id="{E34E3DFF-B64A-4D47-8F66-139D126D8F3C}"/>
              </a:ext>
            </a:extLst>
          </p:cNvPr>
          <p:cNvPicPr>
            <a:picLocks noChangeAspect="1"/>
          </p:cNvPicPr>
          <p:nvPr/>
        </p:nvPicPr>
        <p:blipFill>
          <a:blip r:embed="rId2"/>
          <a:stretch>
            <a:fillRect/>
          </a:stretch>
        </p:blipFill>
        <p:spPr>
          <a:xfrm>
            <a:off x="494029" y="3846352"/>
            <a:ext cx="4544265" cy="780733"/>
          </a:xfrm>
          <a:prstGeom prst="rect">
            <a:avLst/>
          </a:prstGeom>
        </p:spPr>
      </p:pic>
      <p:pic>
        <p:nvPicPr>
          <p:cNvPr id="5" name="Picture 4">
            <a:extLst>
              <a:ext uri="{FF2B5EF4-FFF2-40B4-BE49-F238E27FC236}">
                <a16:creationId xmlns:a16="http://schemas.microsoft.com/office/drawing/2014/main" id="{877CD11C-5997-F342-A562-492DDE131BD3}"/>
              </a:ext>
            </a:extLst>
          </p:cNvPr>
          <p:cNvPicPr>
            <a:picLocks noChangeAspect="1"/>
          </p:cNvPicPr>
          <p:nvPr/>
        </p:nvPicPr>
        <p:blipFill>
          <a:blip r:embed="rId3"/>
          <a:stretch>
            <a:fillRect/>
          </a:stretch>
        </p:blipFill>
        <p:spPr>
          <a:xfrm>
            <a:off x="5135964" y="2181699"/>
            <a:ext cx="6653005" cy="4110037"/>
          </a:xfrm>
          <a:prstGeom prst="rect">
            <a:avLst/>
          </a:prstGeom>
        </p:spPr>
      </p:pic>
      <p:sp>
        <p:nvSpPr>
          <p:cNvPr id="6" name="TextBox 5">
            <a:extLst>
              <a:ext uri="{FF2B5EF4-FFF2-40B4-BE49-F238E27FC236}">
                <a16:creationId xmlns:a16="http://schemas.microsoft.com/office/drawing/2014/main" id="{AD3E0384-F107-944E-A8F8-EC64669B6688}"/>
              </a:ext>
            </a:extLst>
          </p:cNvPr>
          <p:cNvSpPr txBox="1"/>
          <p:nvPr/>
        </p:nvSpPr>
        <p:spPr>
          <a:xfrm>
            <a:off x="524280" y="5027900"/>
            <a:ext cx="1366080" cy="400110"/>
          </a:xfrm>
          <a:prstGeom prst="rect">
            <a:avLst/>
          </a:prstGeom>
          <a:noFill/>
        </p:spPr>
        <p:txBody>
          <a:bodyPr wrap="none" rtlCol="0">
            <a:spAutoFit/>
          </a:bodyPr>
          <a:lstStyle/>
          <a:p>
            <a:r>
              <a:rPr lang="en-US" sz="2000" b="1" i="1" dirty="0"/>
              <a:t>WKT String</a:t>
            </a:r>
          </a:p>
        </p:txBody>
      </p:sp>
      <p:cxnSp>
        <p:nvCxnSpPr>
          <p:cNvPr id="7" name="Straight Arrow Connector 6">
            <a:extLst>
              <a:ext uri="{FF2B5EF4-FFF2-40B4-BE49-F238E27FC236}">
                <a16:creationId xmlns:a16="http://schemas.microsoft.com/office/drawing/2014/main" id="{6B5847D7-3B6F-2B4A-ADB0-EEB34AB3D3B5}"/>
              </a:ext>
            </a:extLst>
          </p:cNvPr>
          <p:cNvCxnSpPr>
            <a:cxnSpLocks/>
            <a:stCxn id="6" idx="0"/>
          </p:cNvCxnSpPr>
          <p:nvPr/>
        </p:nvCxnSpPr>
        <p:spPr>
          <a:xfrm flipV="1">
            <a:off x="1207320" y="4663440"/>
            <a:ext cx="0" cy="364460"/>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216EAF-E3F2-5B4B-84B5-02E75C7E8FBA}"/>
              </a:ext>
            </a:extLst>
          </p:cNvPr>
          <p:cNvSpPr txBox="1"/>
          <p:nvPr/>
        </p:nvSpPr>
        <p:spPr>
          <a:xfrm>
            <a:off x="2298853" y="3139286"/>
            <a:ext cx="2861361" cy="400110"/>
          </a:xfrm>
          <a:prstGeom prst="rect">
            <a:avLst/>
          </a:prstGeom>
          <a:noFill/>
        </p:spPr>
        <p:txBody>
          <a:bodyPr wrap="none" rtlCol="0">
            <a:spAutoFit/>
          </a:bodyPr>
          <a:lstStyle/>
          <a:p>
            <a:r>
              <a:rPr lang="en-US" sz="2000" b="1" dirty="0"/>
              <a:t>Create a point multipoint</a:t>
            </a:r>
            <a:endParaRPr lang="en-US" sz="1200" dirty="0"/>
          </a:p>
        </p:txBody>
      </p:sp>
      <p:cxnSp>
        <p:nvCxnSpPr>
          <p:cNvPr id="9" name="Straight Arrow Connector 8">
            <a:extLst>
              <a:ext uri="{FF2B5EF4-FFF2-40B4-BE49-F238E27FC236}">
                <a16:creationId xmlns:a16="http://schemas.microsoft.com/office/drawing/2014/main" id="{61354C92-82D2-C44C-A791-675C4C5C6502}"/>
              </a:ext>
            </a:extLst>
          </p:cNvPr>
          <p:cNvCxnSpPr>
            <a:cxnSpLocks/>
            <a:stCxn id="8" idx="2"/>
          </p:cNvCxnSpPr>
          <p:nvPr/>
        </p:nvCxnSpPr>
        <p:spPr>
          <a:xfrm>
            <a:off x="3729534" y="3539396"/>
            <a:ext cx="0" cy="287774"/>
          </a:xfrm>
          <a:prstGeom prst="straightConnector1">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C1DBB3-D07F-3147-B832-77566BEE154C}"/>
              </a:ext>
            </a:extLst>
          </p:cNvPr>
          <p:cNvSpPr txBox="1"/>
          <p:nvPr/>
        </p:nvSpPr>
        <p:spPr>
          <a:xfrm>
            <a:off x="121920" y="1126752"/>
            <a:ext cx="10327892" cy="646331"/>
          </a:xfrm>
          <a:prstGeom prst="rect">
            <a:avLst/>
          </a:prstGeom>
          <a:noFill/>
        </p:spPr>
        <p:txBody>
          <a:bodyPr wrap="none" rtlCol="0">
            <a:spAutoFit/>
          </a:bodyPr>
          <a:lstStyle/>
          <a:p>
            <a:r>
              <a:rPr lang="en-US" dirty="0"/>
              <a:t>Single </a:t>
            </a:r>
            <a:r>
              <a:rPr lang="en-US" dirty="0" err="1"/>
              <a:t>linestrings</a:t>
            </a:r>
            <a:r>
              <a:rPr lang="en-US" dirty="0"/>
              <a:t> are made up of an </a:t>
            </a:r>
            <a:r>
              <a:rPr lang="en-US" b="1" dirty="0"/>
              <a:t>ordered</a:t>
            </a:r>
            <a:r>
              <a:rPr lang="en-US" dirty="0"/>
              <a:t> collection of </a:t>
            </a:r>
            <a:r>
              <a:rPr lang="en-US" dirty="0">
                <a:solidFill>
                  <a:srgbClr val="C00000"/>
                </a:solidFill>
              </a:rPr>
              <a:t>POINTs()</a:t>
            </a:r>
            <a:r>
              <a:rPr lang="en-US" dirty="0"/>
              <a:t> (two or more connected by straight lines)</a:t>
            </a:r>
          </a:p>
          <a:p>
            <a:r>
              <a:rPr lang="en-US" dirty="0"/>
              <a:t>Lines CANNOT self-intersect.</a:t>
            </a:r>
          </a:p>
        </p:txBody>
      </p:sp>
      <p:sp>
        <p:nvSpPr>
          <p:cNvPr id="3" name="TextBox 2">
            <a:extLst>
              <a:ext uri="{FF2B5EF4-FFF2-40B4-BE49-F238E27FC236}">
                <a16:creationId xmlns:a16="http://schemas.microsoft.com/office/drawing/2014/main" id="{0C1087A8-59EA-7842-826C-D2182C0FC0BB}"/>
              </a:ext>
            </a:extLst>
          </p:cNvPr>
          <p:cNvSpPr txBox="1"/>
          <p:nvPr/>
        </p:nvSpPr>
        <p:spPr>
          <a:xfrm>
            <a:off x="10637520" y="5428010"/>
            <a:ext cx="301686" cy="369332"/>
          </a:xfrm>
          <a:prstGeom prst="rect">
            <a:avLst/>
          </a:prstGeom>
          <a:noFill/>
        </p:spPr>
        <p:txBody>
          <a:bodyPr wrap="none" rtlCol="0">
            <a:spAutoFit/>
          </a:bodyPr>
          <a:lstStyle/>
          <a:p>
            <a:r>
              <a:rPr lang="en-US" dirty="0">
                <a:solidFill>
                  <a:srgbClr val="C00000"/>
                </a:solidFill>
              </a:rPr>
              <a:t>1</a:t>
            </a:r>
          </a:p>
        </p:txBody>
      </p:sp>
      <p:sp>
        <p:nvSpPr>
          <p:cNvPr id="11" name="TextBox 10">
            <a:extLst>
              <a:ext uri="{FF2B5EF4-FFF2-40B4-BE49-F238E27FC236}">
                <a16:creationId xmlns:a16="http://schemas.microsoft.com/office/drawing/2014/main" id="{1ECA5DCC-8345-2C4E-8865-E7EEE313218E}"/>
              </a:ext>
            </a:extLst>
          </p:cNvPr>
          <p:cNvSpPr txBox="1"/>
          <p:nvPr/>
        </p:nvSpPr>
        <p:spPr>
          <a:xfrm>
            <a:off x="6440050" y="3139286"/>
            <a:ext cx="301686" cy="369332"/>
          </a:xfrm>
          <a:prstGeom prst="rect">
            <a:avLst/>
          </a:prstGeom>
          <a:noFill/>
        </p:spPr>
        <p:txBody>
          <a:bodyPr wrap="square" rtlCol="0">
            <a:spAutoFit/>
          </a:bodyPr>
          <a:lstStyle/>
          <a:p>
            <a:r>
              <a:rPr lang="en-US" dirty="0">
                <a:solidFill>
                  <a:srgbClr val="C00000"/>
                </a:solidFill>
              </a:rPr>
              <a:t>2</a:t>
            </a:r>
          </a:p>
        </p:txBody>
      </p:sp>
      <p:sp>
        <p:nvSpPr>
          <p:cNvPr id="12" name="TextBox 11">
            <a:extLst>
              <a:ext uri="{FF2B5EF4-FFF2-40B4-BE49-F238E27FC236}">
                <a16:creationId xmlns:a16="http://schemas.microsoft.com/office/drawing/2014/main" id="{3E450060-98F1-A642-B135-E07521AC5687}"/>
              </a:ext>
            </a:extLst>
          </p:cNvPr>
          <p:cNvSpPr txBox="1"/>
          <p:nvPr/>
        </p:nvSpPr>
        <p:spPr>
          <a:xfrm>
            <a:off x="7065980" y="5058678"/>
            <a:ext cx="301686" cy="369332"/>
          </a:xfrm>
          <a:prstGeom prst="rect">
            <a:avLst/>
          </a:prstGeom>
          <a:noFill/>
        </p:spPr>
        <p:txBody>
          <a:bodyPr wrap="square" rtlCol="0">
            <a:spAutoFit/>
          </a:bodyPr>
          <a:lstStyle/>
          <a:p>
            <a:r>
              <a:rPr lang="en-US" dirty="0">
                <a:solidFill>
                  <a:srgbClr val="C00000"/>
                </a:solidFill>
              </a:rPr>
              <a:t>3</a:t>
            </a:r>
          </a:p>
        </p:txBody>
      </p:sp>
    </p:spTree>
    <p:extLst>
      <p:ext uri="{BB962C8B-B14F-4D97-AF65-F5344CB8AC3E}">
        <p14:creationId xmlns:p14="http://schemas.microsoft.com/office/powerpoint/2010/main" val="924658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503698-A8B3-2A45-840D-46522D29A4A0}"/>
              </a:ext>
            </a:extLst>
          </p:cNvPr>
          <p:cNvSpPr/>
          <p:nvPr/>
        </p:nvSpPr>
        <p:spPr>
          <a:xfrm>
            <a:off x="491640" y="1429965"/>
            <a:ext cx="10994178" cy="1200329"/>
          </a:xfrm>
          <a:prstGeom prst="rect">
            <a:avLst/>
          </a:prstGeom>
        </p:spPr>
        <p:txBody>
          <a:bodyPr wrap="square">
            <a:spAutoFit/>
          </a:bodyPr>
          <a:lstStyle/>
          <a:p>
            <a:pPr>
              <a:buFont typeface="Arial" panose="020B0604020202020204" pitchFamily="34" charset="0"/>
              <a:buChar char="•"/>
            </a:pPr>
            <a:r>
              <a:rPr lang="en-US" b="0" i="0" u="none" strike="noStrike" dirty="0">
                <a:solidFill>
                  <a:srgbClr val="333333"/>
                </a:solidFill>
                <a:effectLst/>
                <a:latin typeface="Helvetica Neue" panose="02000503000000020004" pitchFamily="2" charset="0"/>
              </a:rPr>
              <a:t> Polygon rings must be closed (the last point equals the first)</a:t>
            </a:r>
          </a:p>
          <a:p>
            <a:pPr>
              <a:buFont typeface="Arial" panose="020B0604020202020204" pitchFamily="34" charset="0"/>
              <a:buChar char="•"/>
            </a:pPr>
            <a:r>
              <a:rPr lang="en-US" b="0" i="0" u="none" strike="noStrike" dirty="0">
                <a:solidFill>
                  <a:srgbClr val="333333"/>
                </a:solidFill>
                <a:effectLst/>
                <a:latin typeface="Helvetica Neue" panose="02000503000000020004" pitchFamily="2" charset="0"/>
              </a:rPr>
              <a:t> Polygon holes (inner rings) must be inside their exterior ring</a:t>
            </a:r>
          </a:p>
          <a:p>
            <a:pPr>
              <a:buFont typeface="Arial" panose="020B0604020202020204" pitchFamily="34" charset="0"/>
              <a:buChar char="•"/>
            </a:pPr>
            <a:r>
              <a:rPr lang="en-US" b="0" i="0" u="none" strike="noStrike" dirty="0">
                <a:solidFill>
                  <a:srgbClr val="333333"/>
                </a:solidFill>
                <a:effectLst/>
                <a:latin typeface="Helvetica Neue" panose="02000503000000020004" pitchFamily="2" charset="0"/>
              </a:rPr>
              <a:t> </a:t>
            </a:r>
            <a:r>
              <a:rPr lang="en-US" dirty="0">
                <a:solidFill>
                  <a:srgbClr val="333333"/>
                </a:solidFill>
                <a:latin typeface="Helvetica Neue" panose="02000503000000020004" pitchFamily="2" charset="0"/>
              </a:rPr>
              <a:t>I</a:t>
            </a:r>
            <a:r>
              <a:rPr lang="en-US" b="0" i="0" u="none" strike="noStrike" dirty="0">
                <a:solidFill>
                  <a:srgbClr val="333333"/>
                </a:solidFill>
                <a:effectLst/>
                <a:latin typeface="Helvetica Neue" panose="02000503000000020004" pitchFamily="2" charset="0"/>
              </a:rPr>
              <a:t>nner rings shall maximally touch the exterior ring at a single point, not over a line</a:t>
            </a:r>
          </a:p>
          <a:p>
            <a:pPr>
              <a:buFont typeface="Arial" panose="020B0604020202020204" pitchFamily="34" charset="0"/>
              <a:buChar char="•"/>
            </a:pPr>
            <a:r>
              <a:rPr lang="en-US" b="0" i="0" u="none" strike="noStrike" dirty="0">
                <a:solidFill>
                  <a:srgbClr val="333333"/>
                </a:solidFill>
                <a:effectLst/>
                <a:latin typeface="Helvetica Neue" panose="02000503000000020004" pitchFamily="2" charset="0"/>
              </a:rPr>
              <a:t> </a:t>
            </a:r>
            <a:r>
              <a:rPr lang="en-US" dirty="0">
                <a:solidFill>
                  <a:srgbClr val="333333"/>
                </a:solidFill>
                <a:latin typeface="Helvetica Neue" panose="02000503000000020004" pitchFamily="2" charset="0"/>
              </a:rPr>
              <a:t>P</a:t>
            </a:r>
            <a:r>
              <a:rPr lang="en-US" b="0" i="0" u="none" strike="noStrike" dirty="0">
                <a:solidFill>
                  <a:srgbClr val="333333"/>
                </a:solidFill>
                <a:effectLst/>
                <a:latin typeface="Helvetica Neue" panose="02000503000000020004" pitchFamily="2" charset="0"/>
              </a:rPr>
              <a:t>olygon ring cannot repeat their own path</a:t>
            </a:r>
          </a:p>
        </p:txBody>
      </p:sp>
      <p:sp>
        <p:nvSpPr>
          <p:cNvPr id="5" name="Title 1">
            <a:extLst>
              <a:ext uri="{FF2B5EF4-FFF2-40B4-BE49-F238E27FC236}">
                <a16:creationId xmlns:a16="http://schemas.microsoft.com/office/drawing/2014/main" id="{B77172D5-72AE-F74E-876A-6B00D46EE41C}"/>
              </a:ext>
            </a:extLst>
          </p:cNvPr>
          <p:cNvSpPr>
            <a:spLocks noGrp="1"/>
          </p:cNvSpPr>
          <p:nvPr>
            <p:ph type="title"/>
          </p:nvPr>
        </p:nvSpPr>
        <p:spPr>
          <a:xfrm>
            <a:off x="491640" y="-17519"/>
            <a:ext cx="10515600" cy="1325563"/>
          </a:xfrm>
        </p:spPr>
        <p:txBody>
          <a:bodyPr/>
          <a:lstStyle/>
          <a:p>
            <a:r>
              <a:rPr lang="en-US" dirty="0">
                <a:solidFill>
                  <a:srgbClr val="00B050"/>
                </a:solidFill>
                <a:latin typeface="Arial Rounded MT Bold" panose="020F0704030504030204" pitchFamily="34" charset="77"/>
              </a:rPr>
              <a:t>POLYGON()</a:t>
            </a:r>
          </a:p>
        </p:txBody>
      </p:sp>
      <p:pic>
        <p:nvPicPr>
          <p:cNvPr id="6" name="Picture 5">
            <a:extLst>
              <a:ext uri="{FF2B5EF4-FFF2-40B4-BE49-F238E27FC236}">
                <a16:creationId xmlns:a16="http://schemas.microsoft.com/office/drawing/2014/main" id="{8264036A-BD20-234A-A1C9-E15E566FBEF7}"/>
              </a:ext>
            </a:extLst>
          </p:cNvPr>
          <p:cNvPicPr>
            <a:picLocks noChangeAspect="1"/>
          </p:cNvPicPr>
          <p:nvPr/>
        </p:nvPicPr>
        <p:blipFill rotWithShape="1">
          <a:blip r:embed="rId2"/>
          <a:srcRect r="31894" b="72886"/>
          <a:stretch/>
        </p:blipFill>
        <p:spPr>
          <a:xfrm>
            <a:off x="563942" y="5012765"/>
            <a:ext cx="5725938" cy="359408"/>
          </a:xfrm>
          <a:prstGeom prst="rect">
            <a:avLst/>
          </a:prstGeom>
        </p:spPr>
      </p:pic>
      <p:pic>
        <p:nvPicPr>
          <p:cNvPr id="8" name="Picture 7">
            <a:extLst>
              <a:ext uri="{FF2B5EF4-FFF2-40B4-BE49-F238E27FC236}">
                <a16:creationId xmlns:a16="http://schemas.microsoft.com/office/drawing/2014/main" id="{573CA36B-8CA0-094E-BA20-2628CCA07F96}"/>
              </a:ext>
            </a:extLst>
          </p:cNvPr>
          <p:cNvPicPr>
            <a:picLocks noChangeAspect="1"/>
          </p:cNvPicPr>
          <p:nvPr/>
        </p:nvPicPr>
        <p:blipFill>
          <a:blip r:embed="rId3"/>
          <a:stretch>
            <a:fillRect/>
          </a:stretch>
        </p:blipFill>
        <p:spPr>
          <a:xfrm>
            <a:off x="563942" y="3099607"/>
            <a:ext cx="5725938" cy="1669317"/>
          </a:xfrm>
          <a:prstGeom prst="rect">
            <a:avLst/>
          </a:prstGeom>
        </p:spPr>
      </p:pic>
      <p:sp>
        <p:nvSpPr>
          <p:cNvPr id="9" name="TextBox 8">
            <a:extLst>
              <a:ext uri="{FF2B5EF4-FFF2-40B4-BE49-F238E27FC236}">
                <a16:creationId xmlns:a16="http://schemas.microsoft.com/office/drawing/2014/main" id="{491A794B-AF9E-4348-B93D-AA505DEBDFBB}"/>
              </a:ext>
            </a:extLst>
          </p:cNvPr>
          <p:cNvSpPr txBox="1"/>
          <p:nvPr/>
        </p:nvSpPr>
        <p:spPr>
          <a:xfrm>
            <a:off x="7462437" y="3660122"/>
            <a:ext cx="3180101" cy="1200329"/>
          </a:xfrm>
          <a:prstGeom prst="rect">
            <a:avLst/>
          </a:prstGeom>
          <a:noFill/>
        </p:spPr>
        <p:txBody>
          <a:bodyPr wrap="none" rtlCol="0">
            <a:spAutoFit/>
          </a:bodyPr>
          <a:lstStyle/>
          <a:p>
            <a:r>
              <a:rPr lang="en-US" b="1" dirty="0"/>
              <a:t>Is this a valid polygon?</a:t>
            </a:r>
          </a:p>
          <a:p>
            <a:endParaRPr lang="en-US" b="1" dirty="0"/>
          </a:p>
          <a:p>
            <a:r>
              <a:rPr lang="en-US" b="1" dirty="0"/>
              <a:t>If so, what shape does it make?</a:t>
            </a:r>
          </a:p>
          <a:p>
            <a:r>
              <a:rPr lang="en-US" b="1" dirty="0"/>
              <a:t>If not, why?</a:t>
            </a:r>
          </a:p>
        </p:txBody>
      </p:sp>
      <p:sp>
        <p:nvSpPr>
          <p:cNvPr id="10" name="Right Brace 9">
            <a:extLst>
              <a:ext uri="{FF2B5EF4-FFF2-40B4-BE49-F238E27FC236}">
                <a16:creationId xmlns:a16="http://schemas.microsoft.com/office/drawing/2014/main" id="{FF65A85B-E293-1140-AF7E-ADFEEF3EE794}"/>
              </a:ext>
            </a:extLst>
          </p:cNvPr>
          <p:cNvSpPr/>
          <p:nvPr/>
        </p:nvSpPr>
        <p:spPr>
          <a:xfrm>
            <a:off x="6708518" y="3056010"/>
            <a:ext cx="487680" cy="2408555"/>
          </a:xfrm>
          <a:prstGeom prst="rightBrace">
            <a:avLst>
              <a:gd name="adj1" fmla="val 64075"/>
              <a:gd name="adj2" fmla="val 50633"/>
            </a:avLst>
          </a:prstGeom>
          <a:ln w="762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150154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6E3B13-6EC2-CE44-8CF1-52AB98DFF96D}"/>
              </a:ext>
            </a:extLst>
          </p:cNvPr>
          <p:cNvPicPr>
            <a:picLocks noChangeAspect="1"/>
          </p:cNvPicPr>
          <p:nvPr/>
        </p:nvPicPr>
        <p:blipFill>
          <a:blip r:embed="rId2"/>
          <a:stretch>
            <a:fillRect/>
          </a:stretch>
        </p:blipFill>
        <p:spPr>
          <a:xfrm>
            <a:off x="5783877" y="2879140"/>
            <a:ext cx="6184451" cy="3759518"/>
          </a:xfrm>
          <a:prstGeom prst="rect">
            <a:avLst/>
          </a:prstGeom>
        </p:spPr>
      </p:pic>
      <p:pic>
        <p:nvPicPr>
          <p:cNvPr id="6" name="Picture 5">
            <a:extLst>
              <a:ext uri="{FF2B5EF4-FFF2-40B4-BE49-F238E27FC236}">
                <a16:creationId xmlns:a16="http://schemas.microsoft.com/office/drawing/2014/main" id="{398156E7-485F-5441-8BF0-EEF1A9591DAE}"/>
              </a:ext>
            </a:extLst>
          </p:cNvPr>
          <p:cNvPicPr>
            <a:picLocks noChangeAspect="1"/>
          </p:cNvPicPr>
          <p:nvPr/>
        </p:nvPicPr>
        <p:blipFill rotWithShape="1">
          <a:blip r:embed="rId3"/>
          <a:srcRect t="21019" b="19676"/>
          <a:stretch/>
        </p:blipFill>
        <p:spPr>
          <a:xfrm>
            <a:off x="468767" y="1960404"/>
            <a:ext cx="8407338" cy="786130"/>
          </a:xfrm>
          <a:prstGeom prst="rect">
            <a:avLst/>
          </a:prstGeom>
        </p:spPr>
      </p:pic>
      <p:pic>
        <p:nvPicPr>
          <p:cNvPr id="10" name="Picture 9">
            <a:extLst>
              <a:ext uri="{FF2B5EF4-FFF2-40B4-BE49-F238E27FC236}">
                <a16:creationId xmlns:a16="http://schemas.microsoft.com/office/drawing/2014/main" id="{EA8EE2D5-115F-954D-99AC-099B517D7D6B}"/>
              </a:ext>
            </a:extLst>
          </p:cNvPr>
          <p:cNvPicPr>
            <a:picLocks noChangeAspect="1"/>
          </p:cNvPicPr>
          <p:nvPr/>
        </p:nvPicPr>
        <p:blipFill rotWithShape="1">
          <a:blip r:embed="rId3"/>
          <a:srcRect r="31894" b="72886"/>
          <a:stretch/>
        </p:blipFill>
        <p:spPr>
          <a:xfrm>
            <a:off x="468766" y="1385644"/>
            <a:ext cx="8407337" cy="527715"/>
          </a:xfrm>
          <a:prstGeom prst="rect">
            <a:avLst/>
          </a:prstGeom>
        </p:spPr>
      </p:pic>
      <p:pic>
        <p:nvPicPr>
          <p:cNvPr id="11" name="Picture 10">
            <a:extLst>
              <a:ext uri="{FF2B5EF4-FFF2-40B4-BE49-F238E27FC236}">
                <a16:creationId xmlns:a16="http://schemas.microsoft.com/office/drawing/2014/main" id="{FBCF738B-0A09-B74C-9A7E-92E655324891}"/>
              </a:ext>
            </a:extLst>
          </p:cNvPr>
          <p:cNvPicPr>
            <a:picLocks noChangeAspect="1"/>
          </p:cNvPicPr>
          <p:nvPr/>
        </p:nvPicPr>
        <p:blipFill rotWithShape="1">
          <a:blip r:embed="rId4"/>
          <a:srcRect r="11983"/>
          <a:stretch/>
        </p:blipFill>
        <p:spPr>
          <a:xfrm>
            <a:off x="468766" y="4141153"/>
            <a:ext cx="4950104" cy="1870159"/>
          </a:xfrm>
          <a:prstGeom prst="rect">
            <a:avLst/>
          </a:prstGeom>
        </p:spPr>
      </p:pic>
      <p:sp>
        <p:nvSpPr>
          <p:cNvPr id="12" name="TextBox 11">
            <a:extLst>
              <a:ext uri="{FF2B5EF4-FFF2-40B4-BE49-F238E27FC236}">
                <a16:creationId xmlns:a16="http://schemas.microsoft.com/office/drawing/2014/main" id="{28049E9E-71F5-D94C-812B-76DAA372B516}"/>
              </a:ext>
            </a:extLst>
          </p:cNvPr>
          <p:cNvSpPr txBox="1"/>
          <p:nvPr/>
        </p:nvSpPr>
        <p:spPr>
          <a:xfrm>
            <a:off x="468766" y="2879140"/>
            <a:ext cx="5519909" cy="646331"/>
          </a:xfrm>
          <a:prstGeom prst="rect">
            <a:avLst/>
          </a:prstGeom>
          <a:noFill/>
        </p:spPr>
        <p:txBody>
          <a:bodyPr wrap="none" rtlCol="0">
            <a:spAutoFit/>
          </a:bodyPr>
          <a:lstStyle/>
          <a:p>
            <a:r>
              <a:rPr lang="en-US" dirty="0"/>
              <a:t>Built in error handling…</a:t>
            </a:r>
          </a:p>
          <a:p>
            <a:r>
              <a:rPr lang="en-US" dirty="0"/>
              <a:t>You will not have this is your own Java implementations !</a:t>
            </a:r>
          </a:p>
        </p:txBody>
      </p:sp>
      <p:sp>
        <p:nvSpPr>
          <p:cNvPr id="7" name="TextBox 6">
            <a:extLst>
              <a:ext uri="{FF2B5EF4-FFF2-40B4-BE49-F238E27FC236}">
                <a16:creationId xmlns:a16="http://schemas.microsoft.com/office/drawing/2014/main" id="{FAEAA62D-0521-7F44-AA13-F96EE20B1433}"/>
              </a:ext>
            </a:extLst>
          </p:cNvPr>
          <p:cNvSpPr txBox="1"/>
          <p:nvPr/>
        </p:nvSpPr>
        <p:spPr>
          <a:xfrm>
            <a:off x="6836290" y="3525471"/>
            <a:ext cx="301686" cy="369332"/>
          </a:xfrm>
          <a:prstGeom prst="rect">
            <a:avLst/>
          </a:prstGeom>
          <a:noFill/>
        </p:spPr>
        <p:txBody>
          <a:bodyPr wrap="square" rtlCol="0">
            <a:spAutoFit/>
          </a:bodyPr>
          <a:lstStyle/>
          <a:p>
            <a:r>
              <a:rPr lang="en-US" dirty="0">
                <a:solidFill>
                  <a:srgbClr val="C00000"/>
                </a:solidFill>
              </a:rPr>
              <a:t>2</a:t>
            </a:r>
          </a:p>
        </p:txBody>
      </p:sp>
      <p:sp>
        <p:nvSpPr>
          <p:cNvPr id="8" name="TextBox 7">
            <a:extLst>
              <a:ext uri="{FF2B5EF4-FFF2-40B4-BE49-F238E27FC236}">
                <a16:creationId xmlns:a16="http://schemas.microsoft.com/office/drawing/2014/main" id="{7F86893C-205D-4944-8D89-3EAF186F3D96}"/>
              </a:ext>
            </a:extLst>
          </p:cNvPr>
          <p:cNvSpPr txBox="1"/>
          <p:nvPr/>
        </p:nvSpPr>
        <p:spPr>
          <a:xfrm>
            <a:off x="7476370" y="5280104"/>
            <a:ext cx="301686" cy="369332"/>
          </a:xfrm>
          <a:prstGeom prst="rect">
            <a:avLst/>
          </a:prstGeom>
          <a:noFill/>
        </p:spPr>
        <p:txBody>
          <a:bodyPr wrap="square" rtlCol="0">
            <a:spAutoFit/>
          </a:bodyPr>
          <a:lstStyle/>
          <a:p>
            <a:r>
              <a:rPr lang="en-US" dirty="0">
                <a:solidFill>
                  <a:srgbClr val="C00000"/>
                </a:solidFill>
              </a:rPr>
              <a:t>3</a:t>
            </a:r>
          </a:p>
        </p:txBody>
      </p:sp>
      <p:sp>
        <p:nvSpPr>
          <p:cNvPr id="9" name="TextBox 8">
            <a:extLst>
              <a:ext uri="{FF2B5EF4-FFF2-40B4-BE49-F238E27FC236}">
                <a16:creationId xmlns:a16="http://schemas.microsoft.com/office/drawing/2014/main" id="{901D1B04-792E-294E-9A2B-E3831C552ACA}"/>
              </a:ext>
            </a:extLst>
          </p:cNvPr>
          <p:cNvSpPr txBox="1"/>
          <p:nvPr/>
        </p:nvSpPr>
        <p:spPr>
          <a:xfrm>
            <a:off x="10733504" y="5602159"/>
            <a:ext cx="554255" cy="369332"/>
          </a:xfrm>
          <a:prstGeom prst="rect">
            <a:avLst/>
          </a:prstGeom>
          <a:noFill/>
        </p:spPr>
        <p:txBody>
          <a:bodyPr wrap="square" rtlCol="0">
            <a:spAutoFit/>
          </a:bodyPr>
          <a:lstStyle/>
          <a:p>
            <a:r>
              <a:rPr lang="en-US" dirty="0">
                <a:solidFill>
                  <a:srgbClr val="C00000"/>
                </a:solidFill>
              </a:rPr>
              <a:t>1,4</a:t>
            </a:r>
          </a:p>
        </p:txBody>
      </p:sp>
      <p:sp>
        <p:nvSpPr>
          <p:cNvPr id="14" name="Title 1">
            <a:extLst>
              <a:ext uri="{FF2B5EF4-FFF2-40B4-BE49-F238E27FC236}">
                <a16:creationId xmlns:a16="http://schemas.microsoft.com/office/drawing/2014/main" id="{CA00BEAF-BAFC-F94D-A0C6-F05EDEE63BF3}"/>
              </a:ext>
            </a:extLst>
          </p:cNvPr>
          <p:cNvSpPr>
            <a:spLocks noGrp="1"/>
          </p:cNvSpPr>
          <p:nvPr>
            <p:ph type="title"/>
          </p:nvPr>
        </p:nvSpPr>
        <p:spPr>
          <a:xfrm>
            <a:off x="354932" y="-32326"/>
            <a:ext cx="10515600" cy="1325563"/>
          </a:xfrm>
        </p:spPr>
        <p:txBody>
          <a:bodyPr/>
          <a:lstStyle/>
          <a:p>
            <a:r>
              <a:rPr lang="en-US" dirty="0">
                <a:solidFill>
                  <a:srgbClr val="00B050"/>
                </a:solidFill>
                <a:latin typeface="Arial Rounded MT Bold" panose="020F0704030504030204" pitchFamily="34" charset="77"/>
              </a:rPr>
              <a:t>POLYGON()</a:t>
            </a:r>
          </a:p>
        </p:txBody>
      </p:sp>
    </p:spTree>
    <p:extLst>
      <p:ext uri="{BB962C8B-B14F-4D97-AF65-F5344CB8AC3E}">
        <p14:creationId xmlns:p14="http://schemas.microsoft.com/office/powerpoint/2010/main" val="75894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0EE7-39CF-924B-B312-B024311DCE2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Homework hints …</a:t>
            </a:r>
          </a:p>
        </p:txBody>
      </p:sp>
      <p:sp>
        <p:nvSpPr>
          <p:cNvPr id="3" name="Content Placeholder 2">
            <a:extLst>
              <a:ext uri="{FF2B5EF4-FFF2-40B4-BE49-F238E27FC236}">
                <a16:creationId xmlns:a16="http://schemas.microsoft.com/office/drawing/2014/main" id="{6208C29D-2F82-FB42-B1AB-935FD15242F1}"/>
              </a:ext>
            </a:extLst>
          </p:cNvPr>
          <p:cNvSpPr>
            <a:spLocks noGrp="1"/>
          </p:cNvSpPr>
          <p:nvPr>
            <p:ph idx="1"/>
          </p:nvPr>
        </p:nvSpPr>
        <p:spPr>
          <a:xfrm>
            <a:off x="1107036" y="1657677"/>
            <a:ext cx="9833548" cy="2693976"/>
          </a:xfrm>
        </p:spPr>
        <p:txBody>
          <a:bodyPr>
            <a:normAutofit/>
          </a:bodyPr>
          <a:lstStyle/>
          <a:p>
            <a:r>
              <a:rPr lang="en-US" sz="2000" b="1" dirty="0">
                <a:solidFill>
                  <a:srgbClr val="000000"/>
                </a:solidFill>
              </a:rPr>
              <a:t>Part 2: Define </a:t>
            </a:r>
            <a:r>
              <a:rPr lang="en-US" sz="2000" b="1" dirty="0">
                <a:solidFill>
                  <a:srgbClr val="C00000"/>
                </a:solidFill>
              </a:rPr>
              <a:t>POINT()s </a:t>
            </a:r>
            <a:r>
              <a:rPr lang="en-US" sz="2000" b="1" dirty="0">
                <a:solidFill>
                  <a:srgbClr val="000000"/>
                </a:solidFill>
              </a:rPr>
              <a:t>and determine the distance between them?</a:t>
            </a:r>
          </a:p>
          <a:p>
            <a:pPr lvl="1"/>
            <a:r>
              <a:rPr lang="en-US" sz="2000" dirty="0">
                <a:solidFill>
                  <a:srgbClr val="000000"/>
                </a:solidFill>
              </a:rPr>
              <a:t>How is a </a:t>
            </a:r>
            <a:r>
              <a:rPr lang="en-US" sz="2000" dirty="0">
                <a:solidFill>
                  <a:srgbClr val="C00000"/>
                </a:solidFill>
              </a:rPr>
              <a:t>POINT() </a:t>
            </a:r>
            <a:r>
              <a:rPr lang="en-US" sz="2000" dirty="0">
                <a:solidFill>
                  <a:srgbClr val="000000"/>
                </a:solidFill>
              </a:rPr>
              <a:t>defined? What components are needed?</a:t>
            </a:r>
          </a:p>
          <a:p>
            <a:pPr lvl="1"/>
            <a:r>
              <a:rPr lang="en-US" sz="2000" dirty="0">
                <a:solidFill>
                  <a:srgbClr val="000000"/>
                </a:solidFill>
              </a:rPr>
              <a:t>How many </a:t>
            </a:r>
            <a:r>
              <a:rPr lang="en-US" sz="2000" dirty="0">
                <a:solidFill>
                  <a:srgbClr val="C00000"/>
                </a:solidFill>
              </a:rPr>
              <a:t>POINT()s </a:t>
            </a:r>
            <a:r>
              <a:rPr lang="en-US" sz="2000" dirty="0">
                <a:solidFill>
                  <a:srgbClr val="000000"/>
                </a:solidFill>
              </a:rPr>
              <a:t>do you need to compute a distance operation?</a:t>
            </a:r>
          </a:p>
          <a:p>
            <a:pPr lvl="1"/>
            <a:r>
              <a:rPr lang="en-US" sz="2000" dirty="0">
                <a:solidFill>
                  <a:srgbClr val="000000"/>
                </a:solidFill>
              </a:rPr>
              <a:t>How is distance in Cartesian space determined?</a:t>
            </a:r>
          </a:p>
        </p:txBody>
      </p:sp>
      <p:sp>
        <p:nvSpPr>
          <p:cNvPr id="4" name="TextBox 3">
            <a:extLst>
              <a:ext uri="{FF2B5EF4-FFF2-40B4-BE49-F238E27FC236}">
                <a16:creationId xmlns:a16="http://schemas.microsoft.com/office/drawing/2014/main" id="{0443A437-B2B8-1D41-870C-0CAE96DCB86E}"/>
              </a:ext>
            </a:extLst>
          </p:cNvPr>
          <p:cNvSpPr txBox="1"/>
          <p:nvPr/>
        </p:nvSpPr>
        <p:spPr>
          <a:xfrm>
            <a:off x="403058" y="240057"/>
            <a:ext cx="5936690" cy="830997"/>
          </a:xfrm>
          <a:prstGeom prst="rect">
            <a:avLst/>
          </a:prstGeom>
          <a:noFill/>
        </p:spPr>
        <p:txBody>
          <a:bodyPr wrap="none" rtlCol="0">
            <a:spAutoFit/>
          </a:bodyPr>
          <a:lstStyle/>
          <a:p>
            <a:r>
              <a:rPr lang="en-US" sz="4800" dirty="0">
                <a:latin typeface="Arial Rounded MT Bold" panose="020F0704030504030204" pitchFamily="34" charset="77"/>
                <a:cs typeface="Aharoni" panose="02010803020104030203" pitchFamily="2" charset="-79"/>
              </a:rPr>
              <a:t>Homework hints  …</a:t>
            </a:r>
          </a:p>
        </p:txBody>
      </p:sp>
    </p:spTree>
    <p:extLst>
      <p:ext uri="{BB962C8B-B14F-4D97-AF65-F5344CB8AC3E}">
        <p14:creationId xmlns:p14="http://schemas.microsoft.com/office/powerpoint/2010/main" val="2923974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0EE7-39CF-924B-B312-B024311DCE2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Homework hints …</a:t>
            </a:r>
          </a:p>
        </p:txBody>
      </p:sp>
      <p:sp>
        <p:nvSpPr>
          <p:cNvPr id="3" name="Content Placeholder 2">
            <a:extLst>
              <a:ext uri="{FF2B5EF4-FFF2-40B4-BE49-F238E27FC236}">
                <a16:creationId xmlns:a16="http://schemas.microsoft.com/office/drawing/2014/main" id="{6208C29D-2F82-FB42-B1AB-935FD15242F1}"/>
              </a:ext>
            </a:extLst>
          </p:cNvPr>
          <p:cNvSpPr>
            <a:spLocks noGrp="1"/>
          </p:cNvSpPr>
          <p:nvPr>
            <p:ph idx="1"/>
          </p:nvPr>
        </p:nvSpPr>
        <p:spPr>
          <a:xfrm>
            <a:off x="992603" y="1474128"/>
            <a:ext cx="10464134" cy="3231630"/>
          </a:xfrm>
        </p:spPr>
        <p:txBody>
          <a:bodyPr>
            <a:normAutofit fontScale="92500"/>
          </a:bodyPr>
          <a:lstStyle/>
          <a:p>
            <a:r>
              <a:rPr lang="en-US" sz="2000" b="1" dirty="0">
                <a:solidFill>
                  <a:srgbClr val="000000"/>
                </a:solidFill>
              </a:rPr>
              <a:t>Part 3a: Define a LINESTRING()…</a:t>
            </a:r>
          </a:p>
          <a:p>
            <a:pPr lvl="1"/>
            <a:r>
              <a:rPr lang="en-US" sz="2000" dirty="0">
                <a:solidFill>
                  <a:srgbClr val="000000"/>
                </a:solidFill>
              </a:rPr>
              <a:t>What are the minimum number of </a:t>
            </a:r>
            <a:r>
              <a:rPr lang="en-US" sz="2000" dirty="0">
                <a:solidFill>
                  <a:srgbClr val="C00000"/>
                </a:solidFill>
              </a:rPr>
              <a:t>POINTS()s </a:t>
            </a:r>
            <a:r>
              <a:rPr lang="en-US" sz="2000" dirty="0">
                <a:solidFill>
                  <a:srgbClr val="000000"/>
                </a:solidFill>
              </a:rPr>
              <a:t>needed to define a </a:t>
            </a:r>
            <a:r>
              <a:rPr lang="en-US" sz="2000" dirty="0">
                <a:solidFill>
                  <a:srgbClr val="0070C0"/>
                </a:solidFill>
              </a:rPr>
              <a:t>LINESTRING() </a:t>
            </a:r>
            <a:r>
              <a:rPr lang="en-US" sz="2000" dirty="0">
                <a:solidFill>
                  <a:srgbClr val="000000"/>
                </a:solidFill>
              </a:rPr>
              <a:t>?</a:t>
            </a:r>
          </a:p>
          <a:p>
            <a:pPr lvl="1"/>
            <a:endParaRPr lang="en-US" sz="2000" dirty="0">
              <a:solidFill>
                <a:srgbClr val="000000"/>
              </a:solidFill>
            </a:endParaRPr>
          </a:p>
          <a:p>
            <a:r>
              <a:rPr lang="en-US" sz="2000" b="1" dirty="0">
                <a:solidFill>
                  <a:srgbClr val="000000"/>
                </a:solidFill>
              </a:rPr>
              <a:t>Part 3b: Define a POLYGON()…</a:t>
            </a:r>
          </a:p>
          <a:p>
            <a:pPr lvl="1"/>
            <a:r>
              <a:rPr lang="en-US" sz="2100" dirty="0">
                <a:solidFill>
                  <a:srgbClr val="000000"/>
                </a:solidFill>
              </a:rPr>
              <a:t>What is the minimum number of unique </a:t>
            </a:r>
            <a:r>
              <a:rPr lang="en-US" sz="2100" dirty="0">
                <a:solidFill>
                  <a:srgbClr val="C00000"/>
                </a:solidFill>
              </a:rPr>
              <a:t>POINT()s </a:t>
            </a:r>
            <a:r>
              <a:rPr lang="en-US" sz="2100" dirty="0">
                <a:solidFill>
                  <a:srgbClr val="000000"/>
                </a:solidFill>
              </a:rPr>
              <a:t>needed to define a </a:t>
            </a:r>
            <a:r>
              <a:rPr lang="en-US" sz="2100" dirty="0">
                <a:solidFill>
                  <a:srgbClr val="00B050"/>
                </a:solidFill>
              </a:rPr>
              <a:t>POLYGON() </a:t>
            </a:r>
            <a:r>
              <a:rPr lang="en-US" sz="2100" dirty="0">
                <a:solidFill>
                  <a:srgbClr val="000000"/>
                </a:solidFill>
              </a:rPr>
              <a:t>?</a:t>
            </a:r>
          </a:p>
          <a:p>
            <a:pPr lvl="1"/>
            <a:r>
              <a:rPr lang="en-US" sz="2100" dirty="0">
                <a:solidFill>
                  <a:srgbClr val="000000"/>
                </a:solidFill>
              </a:rPr>
              <a:t>What is the minimum number of </a:t>
            </a:r>
            <a:r>
              <a:rPr lang="en-US" sz="2100" dirty="0">
                <a:solidFill>
                  <a:srgbClr val="C00000"/>
                </a:solidFill>
              </a:rPr>
              <a:t>POINT()s </a:t>
            </a:r>
            <a:r>
              <a:rPr lang="en-US" sz="2100" dirty="0">
                <a:solidFill>
                  <a:srgbClr val="000000"/>
                </a:solidFill>
              </a:rPr>
              <a:t>needed to initialize a </a:t>
            </a:r>
            <a:r>
              <a:rPr lang="en-US" sz="2100" dirty="0">
                <a:solidFill>
                  <a:srgbClr val="00B050"/>
                </a:solidFill>
              </a:rPr>
              <a:t>POLYGON() </a:t>
            </a:r>
            <a:r>
              <a:rPr lang="en-US" sz="2100" dirty="0">
                <a:solidFill>
                  <a:srgbClr val="000000"/>
                </a:solidFill>
              </a:rPr>
              <a:t>?</a:t>
            </a:r>
          </a:p>
          <a:p>
            <a:pPr lvl="1"/>
            <a:endParaRPr lang="en-US" sz="2100" dirty="0">
              <a:solidFill>
                <a:srgbClr val="000000"/>
              </a:solidFill>
            </a:endParaRPr>
          </a:p>
          <a:p>
            <a:pPr marL="457200" lvl="1" indent="0">
              <a:buNone/>
            </a:pPr>
            <a:endParaRPr lang="en-US" sz="2000" dirty="0">
              <a:solidFill>
                <a:srgbClr val="000000"/>
              </a:solidFill>
            </a:endParaRPr>
          </a:p>
          <a:p>
            <a:pPr marL="0" indent="0">
              <a:buNone/>
            </a:pPr>
            <a:r>
              <a:rPr lang="en-US" sz="2400" dirty="0">
                <a:solidFill>
                  <a:srgbClr val="000000"/>
                </a:solidFill>
              </a:rPr>
              <a:t>How many unique </a:t>
            </a:r>
            <a:r>
              <a:rPr lang="en-US" sz="2400" dirty="0">
                <a:solidFill>
                  <a:srgbClr val="C00000"/>
                </a:solidFill>
              </a:rPr>
              <a:t>POINT()s </a:t>
            </a:r>
            <a:r>
              <a:rPr lang="en-US" sz="2400" dirty="0">
                <a:solidFill>
                  <a:srgbClr val="000000"/>
                </a:solidFill>
              </a:rPr>
              <a:t>are needed to define a valid </a:t>
            </a:r>
            <a:r>
              <a:rPr lang="en-US" sz="2400" dirty="0">
                <a:solidFill>
                  <a:srgbClr val="0070C0"/>
                </a:solidFill>
              </a:rPr>
              <a:t>LINESTRING()</a:t>
            </a:r>
            <a:r>
              <a:rPr lang="en-US" sz="2400" dirty="0">
                <a:solidFill>
                  <a:srgbClr val="000000"/>
                </a:solidFill>
              </a:rPr>
              <a:t> and </a:t>
            </a:r>
            <a:r>
              <a:rPr lang="en-US" sz="2400" dirty="0">
                <a:solidFill>
                  <a:srgbClr val="00B050"/>
                </a:solidFill>
              </a:rPr>
              <a:t>POLYGON() </a:t>
            </a:r>
            <a:r>
              <a:rPr lang="en-US" sz="2400" dirty="0">
                <a:solidFill>
                  <a:srgbClr val="000000"/>
                </a:solidFill>
              </a:rPr>
              <a:t>?</a:t>
            </a:r>
          </a:p>
          <a:p>
            <a:pPr lvl="1"/>
            <a:endParaRPr lang="en-US" sz="2000" dirty="0">
              <a:solidFill>
                <a:srgbClr val="000000"/>
              </a:solidFill>
            </a:endParaRPr>
          </a:p>
          <a:p>
            <a:endParaRPr lang="en-US" sz="2000" dirty="0">
              <a:solidFill>
                <a:srgbClr val="000000"/>
              </a:solidFill>
            </a:endParaRPr>
          </a:p>
        </p:txBody>
      </p:sp>
      <p:sp>
        <p:nvSpPr>
          <p:cNvPr id="6" name="TextBox 5">
            <a:extLst>
              <a:ext uri="{FF2B5EF4-FFF2-40B4-BE49-F238E27FC236}">
                <a16:creationId xmlns:a16="http://schemas.microsoft.com/office/drawing/2014/main" id="{0B31E025-5208-3043-8A02-859BD03894BF}"/>
              </a:ext>
            </a:extLst>
          </p:cNvPr>
          <p:cNvSpPr txBox="1"/>
          <p:nvPr/>
        </p:nvSpPr>
        <p:spPr>
          <a:xfrm>
            <a:off x="403058" y="240057"/>
            <a:ext cx="5936690" cy="830997"/>
          </a:xfrm>
          <a:prstGeom prst="rect">
            <a:avLst/>
          </a:prstGeom>
          <a:noFill/>
        </p:spPr>
        <p:txBody>
          <a:bodyPr wrap="none" rtlCol="0">
            <a:spAutoFit/>
          </a:bodyPr>
          <a:lstStyle/>
          <a:p>
            <a:r>
              <a:rPr lang="en-US" sz="4800" dirty="0">
                <a:latin typeface="Arial Rounded MT Bold" panose="020F0704030504030204" pitchFamily="34" charset="77"/>
                <a:cs typeface="Aharoni" panose="02010803020104030203" pitchFamily="2" charset="-79"/>
              </a:rPr>
              <a:t>Homework hints  …</a:t>
            </a:r>
          </a:p>
        </p:txBody>
      </p:sp>
    </p:spTree>
    <p:extLst>
      <p:ext uri="{BB962C8B-B14F-4D97-AF65-F5344CB8AC3E}">
        <p14:creationId xmlns:p14="http://schemas.microsoft.com/office/powerpoint/2010/main" val="2687490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E0EE7-39CF-924B-B312-B024311DCE2D}"/>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Homework hints …</a:t>
            </a:r>
          </a:p>
        </p:txBody>
      </p:sp>
      <p:sp>
        <p:nvSpPr>
          <p:cNvPr id="3" name="Content Placeholder 2">
            <a:extLst>
              <a:ext uri="{FF2B5EF4-FFF2-40B4-BE49-F238E27FC236}">
                <a16:creationId xmlns:a16="http://schemas.microsoft.com/office/drawing/2014/main" id="{6208C29D-2F82-FB42-B1AB-935FD15242F1}"/>
              </a:ext>
            </a:extLst>
          </p:cNvPr>
          <p:cNvSpPr>
            <a:spLocks noGrp="1"/>
          </p:cNvSpPr>
          <p:nvPr>
            <p:ph idx="1"/>
          </p:nvPr>
        </p:nvSpPr>
        <p:spPr>
          <a:xfrm>
            <a:off x="992737" y="1570975"/>
            <a:ext cx="9833548" cy="2693976"/>
          </a:xfrm>
        </p:spPr>
        <p:txBody>
          <a:bodyPr>
            <a:normAutofit/>
          </a:bodyPr>
          <a:lstStyle/>
          <a:p>
            <a:r>
              <a:rPr lang="en-US" sz="2000" b="1" dirty="0">
                <a:solidFill>
                  <a:srgbClr val="000000"/>
                </a:solidFill>
              </a:rPr>
              <a:t>Part 4: Is the POLYGON() closed … aka … is it a valid geometry??</a:t>
            </a:r>
          </a:p>
          <a:p>
            <a:pPr lvl="1"/>
            <a:endParaRPr lang="en-US" sz="2000" dirty="0">
              <a:solidFill>
                <a:srgbClr val="000000"/>
              </a:solidFill>
            </a:endParaRPr>
          </a:p>
          <a:p>
            <a:pPr lvl="1"/>
            <a:r>
              <a:rPr lang="en-US" sz="2000" dirty="0">
                <a:solidFill>
                  <a:srgbClr val="000000"/>
                </a:solidFill>
              </a:rPr>
              <a:t>Think of this is building your own error handling </a:t>
            </a:r>
          </a:p>
          <a:p>
            <a:pPr lvl="1"/>
            <a:r>
              <a:rPr lang="en-US" sz="2000" dirty="0">
                <a:solidFill>
                  <a:srgbClr val="000000"/>
                </a:solidFill>
              </a:rPr>
              <a:t>What conditional statement is needed to generate a warning like:</a:t>
            </a:r>
          </a:p>
          <a:p>
            <a:pPr lvl="1"/>
            <a:endParaRPr lang="en-US" sz="2000" dirty="0">
              <a:solidFill>
                <a:srgbClr val="000000"/>
              </a:solidFill>
            </a:endParaRPr>
          </a:p>
          <a:p>
            <a:pPr lvl="1"/>
            <a:endParaRPr lang="en-US" sz="2000" dirty="0">
              <a:solidFill>
                <a:srgbClr val="000000"/>
              </a:solidFill>
            </a:endParaRPr>
          </a:p>
          <a:p>
            <a:pPr lvl="1"/>
            <a:endParaRPr lang="en-US" sz="2000" dirty="0">
              <a:solidFill>
                <a:srgbClr val="000000"/>
              </a:solidFill>
            </a:endParaRPr>
          </a:p>
          <a:p>
            <a:pPr lvl="1"/>
            <a:endParaRPr lang="en-US" sz="2000" dirty="0">
              <a:solidFill>
                <a:srgbClr val="000000"/>
              </a:solidFill>
            </a:endParaRPr>
          </a:p>
        </p:txBody>
      </p:sp>
      <p:pic>
        <p:nvPicPr>
          <p:cNvPr id="6" name="Picture 5">
            <a:extLst>
              <a:ext uri="{FF2B5EF4-FFF2-40B4-BE49-F238E27FC236}">
                <a16:creationId xmlns:a16="http://schemas.microsoft.com/office/drawing/2014/main" id="{2EDD8BD8-49DF-7F41-A1E6-494DEF7E77F4}"/>
              </a:ext>
            </a:extLst>
          </p:cNvPr>
          <p:cNvPicPr>
            <a:picLocks noChangeAspect="1"/>
          </p:cNvPicPr>
          <p:nvPr/>
        </p:nvPicPr>
        <p:blipFill rotWithShape="1">
          <a:blip r:embed="rId2"/>
          <a:srcRect t="21019" b="19676"/>
          <a:stretch/>
        </p:blipFill>
        <p:spPr>
          <a:xfrm>
            <a:off x="1349078" y="3478821"/>
            <a:ext cx="8407338" cy="786130"/>
          </a:xfrm>
          <a:prstGeom prst="rect">
            <a:avLst/>
          </a:prstGeom>
        </p:spPr>
      </p:pic>
      <p:sp>
        <p:nvSpPr>
          <p:cNvPr id="7" name="TextBox 6">
            <a:extLst>
              <a:ext uri="{FF2B5EF4-FFF2-40B4-BE49-F238E27FC236}">
                <a16:creationId xmlns:a16="http://schemas.microsoft.com/office/drawing/2014/main" id="{4928293E-6666-EC48-9984-A46FAB742991}"/>
              </a:ext>
            </a:extLst>
          </p:cNvPr>
          <p:cNvSpPr txBox="1"/>
          <p:nvPr/>
        </p:nvSpPr>
        <p:spPr>
          <a:xfrm>
            <a:off x="403058" y="240057"/>
            <a:ext cx="5936690" cy="830997"/>
          </a:xfrm>
          <a:prstGeom prst="rect">
            <a:avLst/>
          </a:prstGeom>
          <a:noFill/>
        </p:spPr>
        <p:txBody>
          <a:bodyPr wrap="none" rtlCol="0">
            <a:spAutoFit/>
          </a:bodyPr>
          <a:lstStyle/>
          <a:p>
            <a:r>
              <a:rPr lang="en-US" sz="4800" dirty="0">
                <a:latin typeface="Arial Rounded MT Bold" panose="020F0704030504030204" pitchFamily="34" charset="77"/>
                <a:cs typeface="Aharoni" panose="02010803020104030203" pitchFamily="2" charset="-79"/>
              </a:rPr>
              <a:t>Homework hints  …</a:t>
            </a:r>
          </a:p>
        </p:txBody>
      </p:sp>
    </p:spTree>
    <p:extLst>
      <p:ext uri="{BB962C8B-B14F-4D97-AF65-F5344CB8AC3E}">
        <p14:creationId xmlns:p14="http://schemas.microsoft.com/office/powerpoint/2010/main" val="1306470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D9FA-6133-A942-BE7F-03D5A1246F85}"/>
              </a:ext>
            </a:extLst>
          </p:cNvPr>
          <p:cNvSpPr>
            <a:spLocks noGrp="1"/>
          </p:cNvSpPr>
          <p:nvPr>
            <p:ph type="title"/>
          </p:nvPr>
        </p:nvSpPr>
        <p:spPr>
          <a:xfrm>
            <a:off x="0" y="9854"/>
            <a:ext cx="10515600" cy="1325563"/>
          </a:xfrm>
        </p:spPr>
        <p:txBody>
          <a:bodyPr/>
          <a:lstStyle/>
          <a:p>
            <a:r>
              <a:rPr lang="en-US" dirty="0">
                <a:latin typeface="Arial Rounded MT Bold" panose="020F0704030504030204" pitchFamily="34" charset="77"/>
              </a:rPr>
              <a:t>Goal of these slides</a:t>
            </a:r>
          </a:p>
        </p:txBody>
      </p:sp>
      <p:sp>
        <p:nvSpPr>
          <p:cNvPr id="3" name="Content Placeholder 2">
            <a:extLst>
              <a:ext uri="{FF2B5EF4-FFF2-40B4-BE49-F238E27FC236}">
                <a16:creationId xmlns:a16="http://schemas.microsoft.com/office/drawing/2014/main" id="{0CB04523-4A07-024E-99E8-2C24E78658DF}"/>
              </a:ext>
            </a:extLst>
          </p:cNvPr>
          <p:cNvSpPr>
            <a:spLocks noGrp="1"/>
          </p:cNvSpPr>
          <p:nvPr>
            <p:ph idx="1"/>
          </p:nvPr>
        </p:nvSpPr>
        <p:spPr>
          <a:xfrm>
            <a:off x="838200" y="1402886"/>
            <a:ext cx="10760242" cy="1603375"/>
          </a:xfrm>
        </p:spPr>
        <p:txBody>
          <a:bodyPr>
            <a:normAutofit fontScale="92500"/>
          </a:bodyPr>
          <a:lstStyle/>
          <a:p>
            <a:r>
              <a:rPr lang="en-US" dirty="0"/>
              <a:t>Introduce you to some core geospatial (vector) basics, jargon and standards</a:t>
            </a:r>
          </a:p>
          <a:p>
            <a:r>
              <a:rPr lang="en-US" dirty="0"/>
              <a:t>Introduce point, line, and polygon geometry construction</a:t>
            </a:r>
          </a:p>
          <a:p>
            <a:r>
              <a:rPr lang="en-US" dirty="0"/>
              <a:t>Know what WKT , WKB,  GDAL, GEOS and OGC stand for</a:t>
            </a:r>
          </a:p>
          <a:p>
            <a:endParaRPr lang="en-US" dirty="0"/>
          </a:p>
          <a:p>
            <a:pPr marL="0" indent="0">
              <a:buNone/>
            </a:pPr>
            <a:endParaRPr lang="en-US" dirty="0"/>
          </a:p>
        </p:txBody>
      </p:sp>
      <p:sp>
        <p:nvSpPr>
          <p:cNvPr id="5" name="Title 1">
            <a:extLst>
              <a:ext uri="{FF2B5EF4-FFF2-40B4-BE49-F238E27FC236}">
                <a16:creationId xmlns:a16="http://schemas.microsoft.com/office/drawing/2014/main" id="{0FBABF64-52F8-C24F-8118-C57816A17E8E}"/>
              </a:ext>
            </a:extLst>
          </p:cNvPr>
          <p:cNvSpPr txBox="1">
            <a:spLocks/>
          </p:cNvSpPr>
          <p:nvPr/>
        </p:nvSpPr>
        <p:spPr>
          <a:xfrm>
            <a:off x="0" y="354296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dirty="0">
                <a:latin typeface="Arial Rounded MT Bold" panose="020F0704030504030204" pitchFamily="34" charset="77"/>
              </a:rPr>
              <a:t>Not</a:t>
            </a:r>
            <a:r>
              <a:rPr lang="en-US" sz="3600" dirty="0">
                <a:latin typeface="Arial Rounded MT Bold" panose="020F0704030504030204" pitchFamily="34" charset="77"/>
              </a:rPr>
              <a:t> the Goal of these slides</a:t>
            </a:r>
          </a:p>
        </p:txBody>
      </p:sp>
      <p:sp>
        <p:nvSpPr>
          <p:cNvPr id="6" name="Content Placeholder 2">
            <a:extLst>
              <a:ext uri="{FF2B5EF4-FFF2-40B4-BE49-F238E27FC236}">
                <a16:creationId xmlns:a16="http://schemas.microsoft.com/office/drawing/2014/main" id="{CF9B14F5-BF01-3C4A-ACC1-8384D7873739}"/>
              </a:ext>
            </a:extLst>
          </p:cNvPr>
          <p:cNvSpPr txBox="1">
            <a:spLocks/>
          </p:cNvSpPr>
          <p:nvPr/>
        </p:nvSpPr>
        <p:spPr>
          <a:xfrm>
            <a:off x="838200" y="4644212"/>
            <a:ext cx="10515600" cy="16033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Introduce Java code </a:t>
            </a:r>
          </a:p>
          <a:p>
            <a:pPr lvl="1"/>
            <a:r>
              <a:rPr lang="en-US" dirty="0"/>
              <a:t>code snippets are in </a:t>
            </a:r>
            <a:r>
              <a:rPr lang="en-US" b="1" dirty="0"/>
              <a:t>R</a:t>
            </a:r>
            <a:r>
              <a:rPr lang="en-US" dirty="0"/>
              <a:t> (this is to get you you thinking about </a:t>
            </a:r>
            <a:r>
              <a:rPr lang="en-US" b="1" dirty="0"/>
              <a:t>concepts, not  code</a:t>
            </a:r>
            <a:r>
              <a:rPr lang="en-US" dirty="0"/>
              <a:t>)</a:t>
            </a:r>
          </a:p>
          <a:p>
            <a:pPr lvl="1"/>
            <a:r>
              <a:rPr lang="en-US" dirty="0"/>
              <a:t>This is also to introduce existing bindings to spatial databases such as GDAL, GEOS, and POSTGIS including error handling and reporting</a:t>
            </a:r>
          </a:p>
          <a:p>
            <a:pPr marL="0" inden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1107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F4F-56A9-EA44-92E7-94C3A5791616}"/>
              </a:ext>
            </a:extLst>
          </p:cNvPr>
          <p:cNvSpPr>
            <a:spLocks noGrp="1"/>
          </p:cNvSpPr>
          <p:nvPr>
            <p:ph type="title"/>
          </p:nvPr>
        </p:nvSpPr>
        <p:spPr>
          <a:xfrm>
            <a:off x="0" y="0"/>
            <a:ext cx="10515600" cy="1325563"/>
          </a:xfrm>
        </p:spPr>
        <p:txBody>
          <a:bodyPr/>
          <a:lstStyle/>
          <a:p>
            <a:r>
              <a:rPr lang="en-US" dirty="0">
                <a:latin typeface="Arial Rounded MT Bold" panose="020F0704030504030204" pitchFamily="34" charset="77"/>
              </a:rPr>
              <a:t>Spatial Data</a:t>
            </a:r>
          </a:p>
        </p:txBody>
      </p:sp>
      <p:graphicFrame>
        <p:nvGraphicFramePr>
          <p:cNvPr id="4" name="Content Placeholder 3">
            <a:extLst>
              <a:ext uri="{FF2B5EF4-FFF2-40B4-BE49-F238E27FC236}">
                <a16:creationId xmlns:a16="http://schemas.microsoft.com/office/drawing/2014/main" id="{BD86FBA8-A80B-5F43-90EE-BB2CF3CE442B}"/>
              </a:ext>
            </a:extLst>
          </p:cNvPr>
          <p:cNvGraphicFramePr>
            <a:graphicFrameLocks noGrp="1"/>
          </p:cNvGraphicFramePr>
          <p:nvPr>
            <p:ph idx="1"/>
            <p:extLst>
              <p:ext uri="{D42A27DB-BD31-4B8C-83A1-F6EECF244321}">
                <p14:modId xmlns:p14="http://schemas.microsoft.com/office/powerpoint/2010/main" val="1158760950"/>
              </p:ext>
            </p:extLst>
          </p:nvPr>
        </p:nvGraphicFramePr>
        <p:xfrm>
          <a:off x="838200" y="1719262"/>
          <a:ext cx="10515600" cy="1483360"/>
        </p:xfrm>
        <a:graphic>
          <a:graphicData uri="http://schemas.openxmlformats.org/drawingml/2006/table">
            <a:tbl>
              <a:tblPr firstRow="1" bandRow="1">
                <a:tableStyleId>{073A0DAA-6AF3-43AB-8588-CEC1D06C72B9}</a:tableStyleId>
              </a:tblPr>
              <a:tblGrid>
                <a:gridCol w="5257800">
                  <a:extLst>
                    <a:ext uri="{9D8B030D-6E8A-4147-A177-3AD203B41FA5}">
                      <a16:colId xmlns:a16="http://schemas.microsoft.com/office/drawing/2014/main" val="2398762224"/>
                    </a:ext>
                  </a:extLst>
                </a:gridCol>
                <a:gridCol w="5257800">
                  <a:extLst>
                    <a:ext uri="{9D8B030D-6E8A-4147-A177-3AD203B41FA5}">
                      <a16:colId xmlns:a16="http://schemas.microsoft.com/office/drawing/2014/main" val="4007713777"/>
                    </a:ext>
                  </a:extLst>
                </a:gridCol>
              </a:tblGrid>
              <a:tr h="370840">
                <a:tc>
                  <a:txBody>
                    <a:bodyPr/>
                    <a:lstStyle/>
                    <a:p>
                      <a:r>
                        <a:rPr lang="en-US" dirty="0"/>
                        <a:t>RASTER</a:t>
                      </a:r>
                    </a:p>
                  </a:txBody>
                  <a:tcPr/>
                </a:tc>
                <a:tc>
                  <a:txBody>
                    <a:bodyPr/>
                    <a:lstStyle/>
                    <a:p>
                      <a:r>
                        <a:rPr lang="en-US" dirty="0"/>
                        <a:t>VECTOR</a:t>
                      </a:r>
                    </a:p>
                  </a:txBody>
                  <a:tcPr/>
                </a:tc>
                <a:extLst>
                  <a:ext uri="{0D108BD9-81ED-4DB2-BD59-A6C34878D82A}">
                    <a16:rowId xmlns:a16="http://schemas.microsoft.com/office/drawing/2014/main" val="2110327572"/>
                  </a:ext>
                </a:extLst>
              </a:tr>
              <a:tr h="370840">
                <a:tc>
                  <a:txBody>
                    <a:bodyPr/>
                    <a:lstStyle/>
                    <a:p>
                      <a:r>
                        <a:rPr lang="en-US" dirty="0"/>
                        <a:t>GRID (RESOLUTION, EXTENT, PROJECTION)</a:t>
                      </a:r>
                    </a:p>
                  </a:txBody>
                  <a:tcPr/>
                </a:tc>
                <a:tc>
                  <a:txBody>
                    <a:bodyPr/>
                    <a:lstStyle/>
                    <a:p>
                      <a:r>
                        <a:rPr lang="en-US" dirty="0"/>
                        <a:t>GEOMETRIES (Collection of points)</a:t>
                      </a:r>
                    </a:p>
                  </a:txBody>
                  <a:tcPr/>
                </a:tc>
                <a:extLst>
                  <a:ext uri="{0D108BD9-81ED-4DB2-BD59-A6C34878D82A}">
                    <a16:rowId xmlns:a16="http://schemas.microsoft.com/office/drawing/2014/main" val="723989608"/>
                  </a:ext>
                </a:extLst>
              </a:tr>
              <a:tr h="370840">
                <a:tc>
                  <a:txBody>
                    <a:bodyPr/>
                    <a:lstStyle/>
                    <a:p>
                      <a:r>
                        <a:rPr lang="en-US" dirty="0"/>
                        <a:t>Continuous</a:t>
                      </a:r>
                    </a:p>
                  </a:txBody>
                  <a:tcPr/>
                </a:tc>
                <a:tc>
                  <a:txBody>
                    <a:bodyPr/>
                    <a:lstStyle/>
                    <a:p>
                      <a:r>
                        <a:rPr lang="en-US" dirty="0"/>
                        <a:t>Discrete</a:t>
                      </a:r>
                    </a:p>
                  </a:txBody>
                  <a:tcPr/>
                </a:tc>
                <a:extLst>
                  <a:ext uri="{0D108BD9-81ED-4DB2-BD59-A6C34878D82A}">
                    <a16:rowId xmlns:a16="http://schemas.microsoft.com/office/drawing/2014/main" val="3249786340"/>
                  </a:ext>
                </a:extLst>
              </a:tr>
              <a:tr h="370840">
                <a:tc>
                  <a:txBody>
                    <a:bodyPr/>
                    <a:lstStyle/>
                    <a:p>
                      <a:r>
                        <a:rPr lang="en-US" dirty="0"/>
                        <a:t>Single Value</a:t>
                      </a:r>
                    </a:p>
                  </a:txBody>
                  <a:tcPr/>
                </a:tc>
                <a:tc>
                  <a:txBody>
                    <a:bodyPr/>
                    <a:lstStyle/>
                    <a:p>
                      <a:r>
                        <a:rPr lang="en-US" dirty="0"/>
                        <a:t>Multi-attribute</a:t>
                      </a:r>
                    </a:p>
                  </a:txBody>
                  <a:tcPr/>
                </a:tc>
                <a:extLst>
                  <a:ext uri="{0D108BD9-81ED-4DB2-BD59-A6C34878D82A}">
                    <a16:rowId xmlns:a16="http://schemas.microsoft.com/office/drawing/2014/main" val="2119753312"/>
                  </a:ext>
                </a:extLst>
              </a:tr>
            </a:tbl>
          </a:graphicData>
        </a:graphic>
      </p:graphicFrame>
      <p:pic>
        <p:nvPicPr>
          <p:cNvPr id="6" name="Picture 5">
            <a:extLst>
              <a:ext uri="{FF2B5EF4-FFF2-40B4-BE49-F238E27FC236}">
                <a16:creationId xmlns:a16="http://schemas.microsoft.com/office/drawing/2014/main" id="{6A3D6F04-36D6-7548-B8D4-917768DCDE1F}"/>
              </a:ext>
            </a:extLst>
          </p:cNvPr>
          <p:cNvPicPr>
            <a:picLocks noChangeAspect="1"/>
          </p:cNvPicPr>
          <p:nvPr/>
        </p:nvPicPr>
        <p:blipFill>
          <a:blip r:embed="rId2"/>
          <a:stretch>
            <a:fillRect/>
          </a:stretch>
        </p:blipFill>
        <p:spPr>
          <a:xfrm>
            <a:off x="1201152" y="3314871"/>
            <a:ext cx="3388895" cy="2621098"/>
          </a:xfrm>
          <a:prstGeom prst="rect">
            <a:avLst/>
          </a:prstGeom>
        </p:spPr>
      </p:pic>
      <p:pic>
        <p:nvPicPr>
          <p:cNvPr id="7" name="Picture 6">
            <a:extLst>
              <a:ext uri="{FF2B5EF4-FFF2-40B4-BE49-F238E27FC236}">
                <a16:creationId xmlns:a16="http://schemas.microsoft.com/office/drawing/2014/main" id="{F1D6BB9B-0502-2A44-9057-F4352F99B23F}"/>
              </a:ext>
            </a:extLst>
          </p:cNvPr>
          <p:cNvPicPr>
            <a:picLocks noChangeAspect="1"/>
          </p:cNvPicPr>
          <p:nvPr/>
        </p:nvPicPr>
        <p:blipFill>
          <a:blip r:embed="rId3"/>
          <a:stretch>
            <a:fillRect/>
          </a:stretch>
        </p:blipFill>
        <p:spPr>
          <a:xfrm>
            <a:off x="7759032" y="3314870"/>
            <a:ext cx="1636875" cy="2600353"/>
          </a:xfrm>
          <a:prstGeom prst="rect">
            <a:avLst/>
          </a:prstGeom>
        </p:spPr>
      </p:pic>
      <p:sp>
        <p:nvSpPr>
          <p:cNvPr id="8" name="TextBox 7">
            <a:extLst>
              <a:ext uri="{FF2B5EF4-FFF2-40B4-BE49-F238E27FC236}">
                <a16:creationId xmlns:a16="http://schemas.microsoft.com/office/drawing/2014/main" id="{7F48545D-1D32-DC4D-90E2-9C9A7ADBE4FE}"/>
              </a:ext>
            </a:extLst>
          </p:cNvPr>
          <p:cNvSpPr txBox="1"/>
          <p:nvPr/>
        </p:nvSpPr>
        <p:spPr>
          <a:xfrm>
            <a:off x="838200" y="942777"/>
            <a:ext cx="10613418" cy="369332"/>
          </a:xfrm>
          <a:prstGeom prst="rect">
            <a:avLst/>
          </a:prstGeom>
          <a:noFill/>
        </p:spPr>
        <p:txBody>
          <a:bodyPr wrap="none" rtlCol="0">
            <a:spAutoFit/>
          </a:bodyPr>
          <a:lstStyle/>
          <a:p>
            <a:r>
              <a:rPr lang="en-US" dirty="0"/>
              <a:t>Two flavors of spatial data … each has their own unique representation, operations, applications, and suitability</a:t>
            </a:r>
          </a:p>
        </p:txBody>
      </p:sp>
      <p:sp>
        <p:nvSpPr>
          <p:cNvPr id="3" name="TextBox 2">
            <a:extLst>
              <a:ext uri="{FF2B5EF4-FFF2-40B4-BE49-F238E27FC236}">
                <a16:creationId xmlns:a16="http://schemas.microsoft.com/office/drawing/2014/main" id="{F4B06699-27F6-6640-9822-D0060E43F144}"/>
              </a:ext>
            </a:extLst>
          </p:cNvPr>
          <p:cNvSpPr txBox="1"/>
          <p:nvPr/>
        </p:nvSpPr>
        <p:spPr>
          <a:xfrm>
            <a:off x="838200" y="6298531"/>
            <a:ext cx="11011541" cy="369332"/>
          </a:xfrm>
          <a:prstGeom prst="rect">
            <a:avLst/>
          </a:prstGeom>
          <a:noFill/>
        </p:spPr>
        <p:txBody>
          <a:bodyPr wrap="none" rtlCol="0">
            <a:spAutoFit/>
          </a:bodyPr>
          <a:lstStyle/>
          <a:p>
            <a:r>
              <a:rPr lang="en-US" i="1" dirty="0">
                <a:solidFill>
                  <a:schemeClr val="tx1">
                    <a:lumMod val="50000"/>
                    <a:lumOff val="50000"/>
                  </a:schemeClr>
                </a:solidFill>
              </a:rPr>
              <a:t>Can you think of two variables – one that would best be represented by raster and one best represented as vector? </a:t>
            </a:r>
          </a:p>
        </p:txBody>
      </p:sp>
    </p:spTree>
    <p:extLst>
      <p:ext uri="{BB962C8B-B14F-4D97-AF65-F5344CB8AC3E}">
        <p14:creationId xmlns:p14="http://schemas.microsoft.com/office/powerpoint/2010/main" val="1840734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C2A21-667C-BF42-BF83-135FEEFB7565}"/>
              </a:ext>
            </a:extLst>
          </p:cNvPr>
          <p:cNvSpPr>
            <a:spLocks noGrp="1"/>
          </p:cNvSpPr>
          <p:nvPr>
            <p:ph type="title"/>
          </p:nvPr>
        </p:nvSpPr>
        <p:spPr>
          <a:xfrm>
            <a:off x="397042" y="27516"/>
            <a:ext cx="10515600" cy="1325563"/>
          </a:xfrm>
        </p:spPr>
        <p:txBody>
          <a:bodyPr/>
          <a:lstStyle/>
          <a:p>
            <a:r>
              <a:rPr lang="en-US" b="1" dirty="0">
                <a:latin typeface="Arial Rounded MT Bold" panose="020F0704030504030204" pitchFamily="34" charset="77"/>
              </a:rPr>
              <a:t>Coordinate Systems</a:t>
            </a:r>
            <a:br>
              <a:rPr lang="en-US" b="1" dirty="0"/>
            </a:br>
            <a:r>
              <a:rPr lang="en-US" sz="2000" i="1" dirty="0">
                <a:solidFill>
                  <a:schemeClr val="tx1">
                    <a:lumMod val="50000"/>
                    <a:lumOff val="50000"/>
                  </a:schemeClr>
                </a:solidFill>
              </a:rPr>
              <a:t>think geog12, intro GIS, </a:t>
            </a:r>
            <a:r>
              <a:rPr lang="en-US" sz="2000" i="1" dirty="0" err="1">
                <a:solidFill>
                  <a:schemeClr val="tx1">
                    <a:lumMod val="50000"/>
                    <a:lumOff val="50000"/>
                  </a:schemeClr>
                </a:solidFill>
              </a:rPr>
              <a:t>ect</a:t>
            </a:r>
            <a:r>
              <a:rPr lang="en-US" sz="2000" i="1" dirty="0">
                <a:solidFill>
                  <a:schemeClr val="tx1">
                    <a:lumMod val="50000"/>
                    <a:lumOff val="50000"/>
                  </a:schemeClr>
                </a:solidFill>
              </a:rPr>
              <a:t>…</a:t>
            </a:r>
            <a:endParaRPr lang="en-US" i="1" dirty="0">
              <a:solidFill>
                <a:schemeClr val="tx1">
                  <a:lumMod val="50000"/>
                  <a:lumOff val="50000"/>
                </a:schemeClr>
              </a:solidFill>
            </a:endParaRPr>
          </a:p>
        </p:txBody>
      </p:sp>
      <p:sp>
        <p:nvSpPr>
          <p:cNvPr id="5" name="TextBox 4">
            <a:extLst>
              <a:ext uri="{FF2B5EF4-FFF2-40B4-BE49-F238E27FC236}">
                <a16:creationId xmlns:a16="http://schemas.microsoft.com/office/drawing/2014/main" id="{BA1EDF11-4877-3049-A4FD-19AB7E3E16AD}"/>
              </a:ext>
            </a:extLst>
          </p:cNvPr>
          <p:cNvSpPr txBox="1"/>
          <p:nvPr/>
        </p:nvSpPr>
        <p:spPr>
          <a:xfrm>
            <a:off x="811332" y="5855518"/>
            <a:ext cx="4206664" cy="954107"/>
          </a:xfrm>
          <a:prstGeom prst="rect">
            <a:avLst/>
          </a:prstGeom>
          <a:noFill/>
        </p:spPr>
        <p:txBody>
          <a:bodyPr wrap="none" rtlCol="0">
            <a:spAutoFit/>
          </a:bodyPr>
          <a:lstStyle/>
          <a:p>
            <a:r>
              <a:rPr lang="en-US" sz="2800" dirty="0">
                <a:solidFill>
                  <a:srgbClr val="FF0000"/>
                </a:solidFill>
              </a:rPr>
              <a:t>Red : </a:t>
            </a:r>
            <a:r>
              <a:rPr lang="en-US" sz="2800" dirty="0"/>
              <a:t>Geodetic coordinates</a:t>
            </a:r>
          </a:p>
          <a:p>
            <a:r>
              <a:rPr lang="en-US" sz="2800" dirty="0">
                <a:solidFill>
                  <a:srgbClr val="0070C0"/>
                </a:solidFill>
              </a:rPr>
              <a:t>Blue: </a:t>
            </a:r>
            <a:r>
              <a:rPr lang="en-US" sz="2800" dirty="0"/>
              <a:t>Cartesian Coordinates</a:t>
            </a:r>
          </a:p>
        </p:txBody>
      </p:sp>
      <p:sp>
        <p:nvSpPr>
          <p:cNvPr id="6" name="TextBox 5">
            <a:extLst>
              <a:ext uri="{FF2B5EF4-FFF2-40B4-BE49-F238E27FC236}">
                <a16:creationId xmlns:a16="http://schemas.microsoft.com/office/drawing/2014/main" id="{FF219CC6-B28D-2241-A70F-9CA5BD606BB3}"/>
              </a:ext>
            </a:extLst>
          </p:cNvPr>
          <p:cNvSpPr txBox="1"/>
          <p:nvPr/>
        </p:nvSpPr>
        <p:spPr>
          <a:xfrm>
            <a:off x="6773179" y="2778186"/>
            <a:ext cx="1475276" cy="1477328"/>
          </a:xfrm>
          <a:prstGeom prst="rect">
            <a:avLst/>
          </a:prstGeom>
          <a:noFill/>
        </p:spPr>
        <p:txBody>
          <a:bodyPr wrap="none" rtlCol="0">
            <a:spAutoFit/>
          </a:bodyPr>
          <a:lstStyle/>
          <a:p>
            <a:r>
              <a:rPr lang="en-US" i="1" dirty="0"/>
              <a:t>x</a:t>
            </a:r>
            <a:r>
              <a:rPr lang="en-US" dirty="0"/>
              <a:t>=</a:t>
            </a:r>
            <a:r>
              <a:rPr lang="en-US" i="1" dirty="0"/>
              <a:t>r</a:t>
            </a:r>
            <a:r>
              <a:rPr lang="en-US" dirty="0"/>
              <a:t> cos</a:t>
            </a:r>
            <a:r>
              <a:rPr lang="el-GR" i="1" dirty="0" err="1"/>
              <a:t>ϕ</a:t>
            </a:r>
            <a:endParaRPr lang="en-US" i="1" dirty="0"/>
          </a:p>
          <a:p>
            <a:r>
              <a:rPr lang="en-US" i="1" dirty="0"/>
              <a:t>y</a:t>
            </a:r>
            <a:r>
              <a:rPr lang="en-US" dirty="0"/>
              <a:t>=</a:t>
            </a:r>
            <a:r>
              <a:rPr lang="en-US" i="1" dirty="0"/>
              <a:t>r</a:t>
            </a:r>
            <a:r>
              <a:rPr lang="en-US" dirty="0"/>
              <a:t> sin</a:t>
            </a:r>
            <a:r>
              <a:rPr lang="el-GR" i="1" dirty="0" err="1"/>
              <a:t>ϕ</a:t>
            </a:r>
            <a:endParaRPr lang="en-US" i="1" dirty="0"/>
          </a:p>
          <a:p>
            <a:endParaRPr lang="en-US" i="1" dirty="0"/>
          </a:p>
          <a:p>
            <a:r>
              <a:rPr lang="el-GR" i="1" dirty="0" err="1"/>
              <a:t>ϕ</a:t>
            </a:r>
            <a:r>
              <a:rPr lang="el-GR" dirty="0"/>
              <a:t>=</a:t>
            </a:r>
            <a:r>
              <a:rPr lang="en-US" dirty="0"/>
              <a:t>arctan(</a:t>
            </a:r>
            <a:r>
              <a:rPr lang="en-US" i="1" dirty="0"/>
              <a:t>y</a:t>
            </a:r>
            <a:r>
              <a:rPr lang="en-US" dirty="0"/>
              <a:t>/</a:t>
            </a:r>
            <a:r>
              <a:rPr lang="en-US" i="1" dirty="0"/>
              <a:t>x</a:t>
            </a:r>
            <a:r>
              <a:rPr lang="en-US" dirty="0"/>
              <a:t>)</a:t>
            </a:r>
          </a:p>
          <a:p>
            <a:r>
              <a:rPr lang="en-US" i="1" dirty="0"/>
              <a:t>r</a:t>
            </a:r>
            <a:r>
              <a:rPr lang="en-US" dirty="0"/>
              <a:t>=sqrt(</a:t>
            </a:r>
            <a:r>
              <a:rPr lang="en-US" i="1" dirty="0"/>
              <a:t>x</a:t>
            </a:r>
            <a:r>
              <a:rPr lang="en-US" dirty="0"/>
              <a:t>2+</a:t>
            </a:r>
            <a:r>
              <a:rPr lang="en-US" i="1" dirty="0"/>
              <a:t>y</a:t>
            </a:r>
            <a:r>
              <a:rPr lang="en-US" dirty="0"/>
              <a:t>2)</a:t>
            </a:r>
          </a:p>
        </p:txBody>
      </p:sp>
      <p:sp>
        <p:nvSpPr>
          <p:cNvPr id="7" name="TextBox 6">
            <a:extLst>
              <a:ext uri="{FF2B5EF4-FFF2-40B4-BE49-F238E27FC236}">
                <a16:creationId xmlns:a16="http://schemas.microsoft.com/office/drawing/2014/main" id="{15607336-0954-1645-85E7-0CA7E1F46B1A}"/>
              </a:ext>
            </a:extLst>
          </p:cNvPr>
          <p:cNvSpPr txBox="1"/>
          <p:nvPr/>
        </p:nvSpPr>
        <p:spPr>
          <a:xfrm>
            <a:off x="6511093" y="4565773"/>
            <a:ext cx="5486630" cy="369332"/>
          </a:xfrm>
          <a:prstGeom prst="rect">
            <a:avLst/>
          </a:prstGeom>
          <a:noFill/>
        </p:spPr>
        <p:txBody>
          <a:bodyPr wrap="none" rtlCol="0">
            <a:spAutoFit/>
          </a:bodyPr>
          <a:lstStyle/>
          <a:p>
            <a:r>
              <a:rPr lang="en-US" i="1" dirty="0"/>
              <a:t>** Be aware of quadrant for proper arctan conversions…</a:t>
            </a:r>
          </a:p>
        </p:txBody>
      </p:sp>
      <p:sp>
        <p:nvSpPr>
          <p:cNvPr id="9" name="TextBox 8">
            <a:extLst>
              <a:ext uri="{FF2B5EF4-FFF2-40B4-BE49-F238E27FC236}">
                <a16:creationId xmlns:a16="http://schemas.microsoft.com/office/drawing/2014/main" id="{8F45BB6D-93B2-7D47-AC82-FBB0AC4DCDA6}"/>
              </a:ext>
            </a:extLst>
          </p:cNvPr>
          <p:cNvSpPr txBox="1"/>
          <p:nvPr/>
        </p:nvSpPr>
        <p:spPr>
          <a:xfrm>
            <a:off x="6511093" y="2253725"/>
            <a:ext cx="2146293" cy="369332"/>
          </a:xfrm>
          <a:prstGeom prst="rect">
            <a:avLst/>
          </a:prstGeom>
          <a:noFill/>
        </p:spPr>
        <p:txBody>
          <a:bodyPr wrap="none" rtlCol="0">
            <a:spAutoFit/>
          </a:bodyPr>
          <a:lstStyle/>
          <a:p>
            <a:r>
              <a:rPr lang="en-US" b="1" u="sng" dirty="0"/>
              <a:t>Conversion formulas</a:t>
            </a:r>
          </a:p>
        </p:txBody>
      </p:sp>
      <p:grpSp>
        <p:nvGrpSpPr>
          <p:cNvPr id="11" name="Group 10">
            <a:extLst>
              <a:ext uri="{FF2B5EF4-FFF2-40B4-BE49-F238E27FC236}">
                <a16:creationId xmlns:a16="http://schemas.microsoft.com/office/drawing/2014/main" id="{0A764143-08B8-504F-AB87-A6EAA0D37BF5}"/>
              </a:ext>
            </a:extLst>
          </p:cNvPr>
          <p:cNvGrpSpPr/>
          <p:nvPr/>
        </p:nvGrpSpPr>
        <p:grpSpPr>
          <a:xfrm>
            <a:off x="811332" y="1475625"/>
            <a:ext cx="3962401" cy="3794760"/>
            <a:chOff x="396239" y="1917585"/>
            <a:chExt cx="3962401" cy="3794760"/>
          </a:xfrm>
        </p:grpSpPr>
        <p:pic>
          <p:nvPicPr>
            <p:cNvPr id="4" name="Picture 3">
              <a:extLst>
                <a:ext uri="{FF2B5EF4-FFF2-40B4-BE49-F238E27FC236}">
                  <a16:creationId xmlns:a16="http://schemas.microsoft.com/office/drawing/2014/main" id="{3CEFFE48-062A-E847-AAA0-073D0EF70A66}"/>
                </a:ext>
              </a:extLst>
            </p:cNvPr>
            <p:cNvPicPr>
              <a:picLocks noChangeAspect="1"/>
            </p:cNvPicPr>
            <p:nvPr/>
          </p:nvPicPr>
          <p:blipFill rotWithShape="1">
            <a:blip r:embed="rId2"/>
            <a:srcRect l="17446" t="2269" r="10554" b="1196"/>
            <a:stretch/>
          </p:blipFill>
          <p:spPr>
            <a:xfrm>
              <a:off x="396239" y="1917585"/>
              <a:ext cx="3962401" cy="3794760"/>
            </a:xfrm>
            <a:prstGeom prst="rect">
              <a:avLst/>
            </a:prstGeom>
          </p:spPr>
        </p:pic>
        <p:sp>
          <p:nvSpPr>
            <p:cNvPr id="10" name="Oval 9">
              <a:extLst>
                <a:ext uri="{FF2B5EF4-FFF2-40B4-BE49-F238E27FC236}">
                  <a16:creationId xmlns:a16="http://schemas.microsoft.com/office/drawing/2014/main" id="{FCB6799B-3B62-8A4E-B743-E52BFBADE898}"/>
                </a:ext>
              </a:extLst>
            </p:cNvPr>
            <p:cNvSpPr/>
            <p:nvPr/>
          </p:nvSpPr>
          <p:spPr>
            <a:xfrm>
              <a:off x="2103543" y="3718877"/>
              <a:ext cx="152400" cy="152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F66BBD92-52C8-5E49-B72C-DE445AFB1CA1}"/>
              </a:ext>
            </a:extLst>
          </p:cNvPr>
          <p:cNvSpPr/>
          <p:nvPr/>
        </p:nvSpPr>
        <p:spPr>
          <a:xfrm>
            <a:off x="1101316" y="5684837"/>
            <a:ext cx="152400" cy="1524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0B7FAFC-7CF8-2641-88D4-A24D7781A337}"/>
              </a:ext>
            </a:extLst>
          </p:cNvPr>
          <p:cNvSpPr txBox="1"/>
          <p:nvPr/>
        </p:nvSpPr>
        <p:spPr>
          <a:xfrm>
            <a:off x="1436596" y="5426775"/>
            <a:ext cx="1197764" cy="523220"/>
          </a:xfrm>
          <a:prstGeom prst="rect">
            <a:avLst/>
          </a:prstGeom>
          <a:noFill/>
        </p:spPr>
        <p:txBody>
          <a:bodyPr wrap="none" rtlCol="0">
            <a:spAutoFit/>
          </a:bodyPr>
          <a:lstStyle/>
          <a:p>
            <a:r>
              <a:rPr lang="en-US" sz="2800" dirty="0"/>
              <a:t>:</a:t>
            </a:r>
            <a:r>
              <a:rPr lang="en-US" sz="2800" dirty="0">
                <a:solidFill>
                  <a:srgbClr val="FF0000"/>
                </a:solidFill>
              </a:rPr>
              <a:t> </a:t>
            </a:r>
            <a:r>
              <a:rPr lang="en-US" sz="2800" dirty="0"/>
              <a:t>origin</a:t>
            </a:r>
          </a:p>
        </p:txBody>
      </p:sp>
    </p:spTree>
    <p:extLst>
      <p:ext uri="{BB962C8B-B14F-4D97-AF65-F5344CB8AC3E}">
        <p14:creationId xmlns:p14="http://schemas.microsoft.com/office/powerpoint/2010/main" val="1536084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A9DD-D16F-0D4B-A821-A3724B34C152}"/>
              </a:ext>
            </a:extLst>
          </p:cNvPr>
          <p:cNvSpPr>
            <a:spLocks noGrp="1"/>
          </p:cNvSpPr>
          <p:nvPr>
            <p:ph type="title"/>
          </p:nvPr>
        </p:nvSpPr>
        <p:spPr>
          <a:xfrm>
            <a:off x="0" y="0"/>
            <a:ext cx="10515600" cy="1325563"/>
          </a:xfrm>
        </p:spPr>
        <p:txBody>
          <a:bodyPr/>
          <a:lstStyle/>
          <a:p>
            <a:r>
              <a:rPr lang="en-US" dirty="0">
                <a:latin typeface="Arial Rounded MT Bold" panose="020F0704030504030204" pitchFamily="34" charset="77"/>
              </a:rPr>
              <a:t>The OGC</a:t>
            </a:r>
          </a:p>
        </p:txBody>
      </p:sp>
      <p:sp>
        <p:nvSpPr>
          <p:cNvPr id="3" name="Content Placeholder 2">
            <a:extLst>
              <a:ext uri="{FF2B5EF4-FFF2-40B4-BE49-F238E27FC236}">
                <a16:creationId xmlns:a16="http://schemas.microsoft.com/office/drawing/2014/main" id="{E7DBF7D0-8062-AA47-B999-60AB4F3C3551}"/>
              </a:ext>
            </a:extLst>
          </p:cNvPr>
          <p:cNvSpPr>
            <a:spLocks noGrp="1"/>
          </p:cNvSpPr>
          <p:nvPr>
            <p:ph idx="1"/>
          </p:nvPr>
        </p:nvSpPr>
        <p:spPr>
          <a:xfrm>
            <a:off x="838200" y="2679961"/>
            <a:ext cx="10515600" cy="4351338"/>
          </a:xfrm>
        </p:spPr>
        <p:txBody>
          <a:bodyPr>
            <a:normAutofit fontScale="70000" lnSpcReduction="20000"/>
          </a:bodyPr>
          <a:lstStyle/>
          <a:p>
            <a:pPr fontAlgn="base"/>
            <a:r>
              <a:rPr lang="en-US" dirty="0"/>
              <a:t>The Open Geospatial Consortium (OGC) is an international non-profit organization committed to making quality </a:t>
            </a:r>
            <a:r>
              <a:rPr lang="en-US" dirty="0">
                <a:hlinkClick r:id="rId2"/>
              </a:rPr>
              <a:t>open standards</a:t>
            </a:r>
            <a:r>
              <a:rPr lang="en-US" dirty="0"/>
              <a:t> for the global geospatial community.</a:t>
            </a:r>
          </a:p>
          <a:p>
            <a:pPr fontAlgn="base"/>
            <a:r>
              <a:rPr lang="en-US" dirty="0"/>
              <a:t> Standards are made through a consensus process and are freely available for anyone to use to improve sharing of the world's geospatial data.</a:t>
            </a:r>
          </a:p>
          <a:p>
            <a:pPr marL="0" indent="0">
              <a:buNone/>
            </a:pPr>
            <a:endParaRPr lang="en-US" dirty="0"/>
          </a:p>
          <a:p>
            <a:pPr marL="0" indent="0">
              <a:buNone/>
            </a:pPr>
            <a:endParaRPr lang="en-US" dirty="0"/>
          </a:p>
          <a:p>
            <a:pPr marL="0" indent="0" fontAlgn="base">
              <a:buNone/>
            </a:pPr>
            <a:r>
              <a:rPr lang="en-US" b="1" i="1" dirty="0"/>
              <a:t>Vision:</a:t>
            </a:r>
          </a:p>
          <a:p>
            <a:pPr marL="457200" lvl="1" indent="0" fontAlgn="base">
              <a:buNone/>
            </a:pPr>
            <a:r>
              <a:rPr lang="en-US" dirty="0"/>
              <a:t>A world in which everyone benefits from the use of geospatial information and supporting technologies.</a:t>
            </a:r>
          </a:p>
          <a:p>
            <a:pPr marL="0" indent="0" fontAlgn="base">
              <a:buNone/>
            </a:pPr>
            <a:endParaRPr lang="en-US" b="1" i="1" dirty="0"/>
          </a:p>
          <a:p>
            <a:pPr marL="0" indent="0" fontAlgn="base">
              <a:buNone/>
            </a:pPr>
            <a:r>
              <a:rPr lang="en-US" b="1" i="1" dirty="0"/>
              <a:t>Mission:</a:t>
            </a:r>
          </a:p>
          <a:p>
            <a:pPr marL="457200" lvl="1" indent="0" fontAlgn="base">
              <a:buNone/>
            </a:pPr>
            <a:r>
              <a:rPr lang="en-US" dirty="0"/>
              <a:t>To advance the development and use of international standards and supporting services that promote geospatial interoperability. To accomplish this mission, OGC serves as the global forum for the collaboration of geospatial data / solution providers and users.</a:t>
            </a:r>
          </a:p>
          <a:p>
            <a:pPr marL="0" indent="0">
              <a:buNone/>
            </a:pPr>
            <a:br>
              <a:rPr lang="en-US" dirty="0"/>
            </a:br>
            <a:endParaRPr lang="en-US" dirty="0"/>
          </a:p>
        </p:txBody>
      </p:sp>
      <p:pic>
        <p:nvPicPr>
          <p:cNvPr id="4" name="Picture 3">
            <a:extLst>
              <a:ext uri="{FF2B5EF4-FFF2-40B4-BE49-F238E27FC236}">
                <a16:creationId xmlns:a16="http://schemas.microsoft.com/office/drawing/2014/main" id="{E4A7C2DA-D7D1-4F49-A544-9B083696EC56}"/>
              </a:ext>
            </a:extLst>
          </p:cNvPr>
          <p:cNvPicPr>
            <a:picLocks noChangeAspect="1"/>
          </p:cNvPicPr>
          <p:nvPr/>
        </p:nvPicPr>
        <p:blipFill>
          <a:blip r:embed="rId3"/>
          <a:stretch>
            <a:fillRect/>
          </a:stretch>
        </p:blipFill>
        <p:spPr>
          <a:xfrm>
            <a:off x="3926541" y="610289"/>
            <a:ext cx="3588016" cy="1808360"/>
          </a:xfrm>
          <a:prstGeom prst="rect">
            <a:avLst/>
          </a:prstGeom>
        </p:spPr>
      </p:pic>
    </p:spTree>
    <p:extLst>
      <p:ext uri="{BB962C8B-B14F-4D97-AF65-F5344CB8AC3E}">
        <p14:creationId xmlns:p14="http://schemas.microsoft.com/office/powerpoint/2010/main" val="2512406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D7A53-9765-A74A-8A55-268E5916E47D}"/>
              </a:ext>
            </a:extLst>
          </p:cNvPr>
          <p:cNvSpPr>
            <a:spLocks noGrp="1"/>
          </p:cNvSpPr>
          <p:nvPr>
            <p:ph type="title"/>
          </p:nvPr>
        </p:nvSpPr>
        <p:spPr>
          <a:xfrm>
            <a:off x="168442" y="0"/>
            <a:ext cx="10515600" cy="1325563"/>
          </a:xfrm>
        </p:spPr>
        <p:txBody>
          <a:bodyPr/>
          <a:lstStyle/>
          <a:p>
            <a:r>
              <a:rPr lang="en-US" dirty="0">
                <a:latin typeface="Arial Rounded MT Bold" panose="020F0704030504030204" pitchFamily="34" charset="77"/>
              </a:rPr>
              <a:t>OGC Simple Feature Access</a:t>
            </a:r>
          </a:p>
        </p:txBody>
      </p:sp>
      <p:sp>
        <p:nvSpPr>
          <p:cNvPr id="3" name="Content Placeholder 2">
            <a:extLst>
              <a:ext uri="{FF2B5EF4-FFF2-40B4-BE49-F238E27FC236}">
                <a16:creationId xmlns:a16="http://schemas.microsoft.com/office/drawing/2014/main" id="{D56C4CBD-0750-E64D-B162-A2533081649F}"/>
              </a:ext>
            </a:extLst>
          </p:cNvPr>
          <p:cNvSpPr>
            <a:spLocks noGrp="1"/>
          </p:cNvSpPr>
          <p:nvPr>
            <p:ph idx="1"/>
          </p:nvPr>
        </p:nvSpPr>
        <p:spPr>
          <a:xfrm>
            <a:off x="441960" y="1337945"/>
            <a:ext cx="10515600" cy="4351338"/>
          </a:xfrm>
        </p:spPr>
        <p:txBody>
          <a:bodyPr>
            <a:normAutofit/>
          </a:bodyPr>
          <a:lstStyle/>
          <a:p>
            <a:r>
              <a:rPr lang="en-US" b="1" dirty="0"/>
              <a:t>Simple Features</a:t>
            </a:r>
            <a:r>
              <a:rPr lang="en-US" dirty="0"/>
              <a:t> (officially </a:t>
            </a:r>
            <a:r>
              <a:rPr lang="en-US" b="1" dirty="0"/>
              <a:t>Simple Feature Access</a:t>
            </a:r>
            <a:r>
              <a:rPr lang="en-US" dirty="0"/>
              <a:t>) is both an OGC and </a:t>
            </a:r>
            <a:r>
              <a:rPr lang="en-US" dirty="0">
                <a:hlinkClick r:id="rId2" tooltip="International Organization for Standardization"/>
              </a:rPr>
              <a:t>International Organization for Standardization</a:t>
            </a:r>
            <a:r>
              <a:rPr lang="en-US" dirty="0"/>
              <a:t> (ISO) standard that specifies a common storage and access model of mostly two-dimensional geometries used by </a:t>
            </a:r>
            <a:r>
              <a:rPr lang="en-US" dirty="0">
                <a:hlinkClick r:id="rId3" tooltip="Geographic information system"/>
              </a:rPr>
              <a:t>geographic information systems</a:t>
            </a:r>
            <a:r>
              <a:rPr lang="en-US" dirty="0"/>
              <a:t>.</a:t>
            </a:r>
          </a:p>
          <a:p>
            <a:pPr marL="0" indent="0">
              <a:buNone/>
            </a:pPr>
            <a:endParaRPr lang="en-US" dirty="0"/>
          </a:p>
          <a:p>
            <a:r>
              <a:rPr lang="en-US" dirty="0"/>
              <a:t>Part one of the standard defines a model for two-dimensional simple features, with linear interpolation between vertices. This part also defines representation using </a:t>
            </a:r>
            <a:r>
              <a:rPr lang="en-US" dirty="0">
                <a:hlinkClick r:id="rId4" tooltip="Well-Known Text"/>
              </a:rPr>
              <a:t>Well-Known Text</a:t>
            </a:r>
            <a:r>
              <a:rPr lang="en-US" dirty="0"/>
              <a:t> (and </a:t>
            </a:r>
            <a:r>
              <a:rPr lang="en-US" dirty="0">
                <a:hlinkClick r:id="rId5"/>
              </a:rPr>
              <a:t>Binary</a:t>
            </a:r>
            <a:r>
              <a:rPr lang="en-US" dirty="0"/>
              <a:t>).  </a:t>
            </a:r>
          </a:p>
        </p:txBody>
      </p:sp>
    </p:spTree>
    <p:extLst>
      <p:ext uri="{BB962C8B-B14F-4D97-AF65-F5344CB8AC3E}">
        <p14:creationId xmlns:p14="http://schemas.microsoft.com/office/powerpoint/2010/main" val="372396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015A-4F46-DC45-9477-461E728C14D3}"/>
              </a:ext>
            </a:extLst>
          </p:cNvPr>
          <p:cNvSpPr>
            <a:spLocks noGrp="1"/>
          </p:cNvSpPr>
          <p:nvPr>
            <p:ph type="title"/>
          </p:nvPr>
        </p:nvSpPr>
        <p:spPr>
          <a:xfrm>
            <a:off x="336884" y="0"/>
            <a:ext cx="10515600" cy="1325563"/>
          </a:xfrm>
        </p:spPr>
        <p:txBody>
          <a:bodyPr/>
          <a:lstStyle/>
          <a:p>
            <a:r>
              <a:rPr lang="en-US" dirty="0">
                <a:latin typeface="Arial Rounded MT Bold" panose="020F0704030504030204" pitchFamily="34" charset="77"/>
              </a:rPr>
              <a:t>The `Big 7` Geometries</a:t>
            </a:r>
          </a:p>
        </p:txBody>
      </p:sp>
      <p:graphicFrame>
        <p:nvGraphicFramePr>
          <p:cNvPr id="6" name="Content Placeholder 5">
            <a:extLst>
              <a:ext uri="{FF2B5EF4-FFF2-40B4-BE49-F238E27FC236}">
                <a16:creationId xmlns:a16="http://schemas.microsoft.com/office/drawing/2014/main" id="{F5589999-40C8-7646-9577-74C75A482F87}"/>
              </a:ext>
            </a:extLst>
          </p:cNvPr>
          <p:cNvGraphicFramePr>
            <a:graphicFrameLocks noGrp="1"/>
          </p:cNvGraphicFramePr>
          <p:nvPr>
            <p:ph idx="1"/>
            <p:extLst>
              <p:ext uri="{D42A27DB-BD31-4B8C-83A1-F6EECF244321}">
                <p14:modId xmlns:p14="http://schemas.microsoft.com/office/powerpoint/2010/main" val="599541744"/>
              </p:ext>
            </p:extLst>
          </p:nvPr>
        </p:nvGraphicFramePr>
        <p:xfrm>
          <a:off x="694946" y="1550288"/>
          <a:ext cx="7507310" cy="4581588"/>
        </p:xfrm>
        <a:graphic>
          <a:graphicData uri="http://schemas.openxmlformats.org/drawingml/2006/table">
            <a:tbl>
              <a:tblPr/>
              <a:tblGrid>
                <a:gridCol w="3607123">
                  <a:extLst>
                    <a:ext uri="{9D8B030D-6E8A-4147-A177-3AD203B41FA5}">
                      <a16:colId xmlns:a16="http://schemas.microsoft.com/office/drawing/2014/main" val="1049339435"/>
                    </a:ext>
                  </a:extLst>
                </a:gridCol>
                <a:gridCol w="3900187">
                  <a:extLst>
                    <a:ext uri="{9D8B030D-6E8A-4147-A177-3AD203B41FA5}">
                      <a16:colId xmlns:a16="http://schemas.microsoft.com/office/drawing/2014/main" val="4031076143"/>
                    </a:ext>
                  </a:extLst>
                </a:gridCol>
              </a:tblGrid>
              <a:tr h="225527">
                <a:tc>
                  <a:txBody>
                    <a:bodyPr/>
                    <a:lstStyle/>
                    <a:p>
                      <a:r>
                        <a:rPr lang="en-US" sz="1800" b="1" dirty="0">
                          <a:effectLst/>
                        </a:rPr>
                        <a:t>Type </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b="1" dirty="0">
                          <a:effectLst/>
                        </a:rPr>
                        <a:t>Description</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82693485"/>
                  </a:ext>
                </a:extLst>
              </a:tr>
              <a:tr h="384722">
                <a:tc>
                  <a:txBody>
                    <a:bodyPr/>
                    <a:lstStyle/>
                    <a:p>
                      <a:r>
                        <a:rPr lang="en-US" sz="1800" b="1" dirty="0">
                          <a:solidFill>
                            <a:srgbClr val="C00000"/>
                          </a:solidFill>
                          <a:effectLst/>
                        </a:rPr>
                        <a:t>POINT</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effectLst/>
                        </a:rPr>
                        <a:t>single </a:t>
                      </a:r>
                      <a:r>
                        <a:rPr lang="en-US" sz="1800" b="1" dirty="0">
                          <a:solidFill>
                            <a:srgbClr val="C00000"/>
                          </a:solidFill>
                          <a:effectLst/>
                        </a:rPr>
                        <a:t>point</a:t>
                      </a:r>
                      <a:r>
                        <a:rPr lang="en-US" sz="1800" dirty="0">
                          <a:effectLst/>
                        </a:rPr>
                        <a:t> geometry</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44114840"/>
                  </a:ext>
                </a:extLst>
              </a:tr>
              <a:tr h="225527">
                <a:tc>
                  <a:txBody>
                    <a:bodyPr/>
                    <a:lstStyle/>
                    <a:p>
                      <a:r>
                        <a:rPr lang="en-US" sz="1800">
                          <a:effectLst/>
                        </a:rPr>
                        <a:t>MULTIPOINT</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800" dirty="0">
                          <a:effectLst/>
                        </a:rPr>
                        <a:t>set of </a:t>
                      </a:r>
                      <a:r>
                        <a:rPr lang="en-US" sz="1800" b="1" dirty="0">
                          <a:solidFill>
                            <a:srgbClr val="C00000"/>
                          </a:solidFill>
                          <a:effectLst/>
                        </a:rPr>
                        <a:t>points</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85724908"/>
                  </a:ext>
                </a:extLst>
              </a:tr>
              <a:tr h="1180698">
                <a:tc>
                  <a:txBody>
                    <a:bodyPr/>
                    <a:lstStyle/>
                    <a:p>
                      <a:r>
                        <a:rPr lang="en-US" sz="1800" b="1" dirty="0">
                          <a:solidFill>
                            <a:srgbClr val="002060"/>
                          </a:solidFill>
                          <a:effectLst/>
                        </a:rPr>
                        <a:t>LINESTRING</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effectLst/>
                        </a:rPr>
                        <a:t>two or more </a:t>
                      </a:r>
                      <a:r>
                        <a:rPr lang="en-US" sz="1800" b="1" dirty="0">
                          <a:solidFill>
                            <a:srgbClr val="C00000"/>
                          </a:solidFill>
                          <a:effectLst/>
                        </a:rPr>
                        <a:t>points</a:t>
                      </a:r>
                      <a:r>
                        <a:rPr lang="en-US" sz="1800" dirty="0">
                          <a:effectLst/>
                        </a:rPr>
                        <a:t> connected by straight lines</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620054030"/>
                  </a:ext>
                </a:extLst>
              </a:tr>
              <a:tr h="384722">
                <a:tc>
                  <a:txBody>
                    <a:bodyPr/>
                    <a:lstStyle/>
                    <a:p>
                      <a:r>
                        <a:rPr lang="en-US" sz="1800">
                          <a:effectLst/>
                        </a:rPr>
                        <a:t>MULTILINESTRING</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800" dirty="0">
                          <a:effectLst/>
                        </a:rPr>
                        <a:t>set of </a:t>
                      </a:r>
                      <a:r>
                        <a:rPr lang="en-US" sz="1800" b="1" dirty="0" err="1">
                          <a:solidFill>
                            <a:srgbClr val="002060"/>
                          </a:solidFill>
                          <a:effectLst/>
                        </a:rPr>
                        <a:t>linestrings</a:t>
                      </a:r>
                      <a:endParaRPr lang="en-US" sz="1800" b="1" dirty="0">
                        <a:solidFill>
                          <a:srgbClr val="002060"/>
                        </a:solidFill>
                        <a:effectLst/>
                      </a:endParaRP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980748289"/>
                  </a:ext>
                </a:extLst>
              </a:tr>
              <a:tr h="1021503">
                <a:tc>
                  <a:txBody>
                    <a:bodyPr/>
                    <a:lstStyle/>
                    <a:p>
                      <a:r>
                        <a:rPr lang="en-US" sz="1800" b="1" dirty="0">
                          <a:solidFill>
                            <a:srgbClr val="00B050"/>
                          </a:solidFill>
                          <a:effectLst/>
                        </a:rPr>
                        <a:t>POLYGON</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r>
                        <a:rPr lang="en-US" sz="1800" dirty="0">
                          <a:effectLst/>
                        </a:rPr>
                        <a:t>Closed </a:t>
                      </a:r>
                      <a:r>
                        <a:rPr lang="en-US" sz="1800" b="1" dirty="0" err="1">
                          <a:solidFill>
                            <a:srgbClr val="002060"/>
                          </a:solidFill>
                          <a:effectLst/>
                        </a:rPr>
                        <a:t>linestring</a:t>
                      </a:r>
                      <a:r>
                        <a:rPr lang="en-US" sz="1800" dirty="0">
                          <a:effectLst/>
                        </a:rPr>
                        <a:t> ring with zero or more inner rings (holes)</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02584999"/>
                  </a:ext>
                </a:extLst>
              </a:tr>
              <a:tr h="384722">
                <a:tc>
                  <a:txBody>
                    <a:bodyPr/>
                    <a:lstStyle/>
                    <a:p>
                      <a:r>
                        <a:rPr lang="en-US" sz="1800">
                          <a:effectLst/>
                        </a:rPr>
                        <a:t>MULTIPOLYGON</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r>
                        <a:rPr lang="en-US" sz="1800" dirty="0">
                          <a:effectLst/>
                        </a:rPr>
                        <a:t>set of </a:t>
                      </a:r>
                      <a:r>
                        <a:rPr lang="en-US" sz="1800" b="1" dirty="0">
                          <a:solidFill>
                            <a:srgbClr val="00B050"/>
                          </a:solidFill>
                          <a:effectLst/>
                        </a:rPr>
                        <a:t>polygons</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4392034"/>
                  </a:ext>
                </a:extLst>
              </a:tr>
              <a:tr h="543917">
                <a:tc>
                  <a:txBody>
                    <a:bodyPr/>
                    <a:lstStyle/>
                    <a:p>
                      <a:r>
                        <a:rPr lang="en-US" sz="1800" dirty="0">
                          <a:effectLst/>
                        </a:rPr>
                        <a:t>GEOMETRYCOLLECTION</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FFFFFF"/>
                    </a:solidFill>
                  </a:tcPr>
                </a:tc>
                <a:tc>
                  <a:txBody>
                    <a:bodyPr/>
                    <a:lstStyle/>
                    <a:p>
                      <a:r>
                        <a:rPr lang="en-US" sz="1800" dirty="0">
                          <a:effectLst/>
                        </a:rPr>
                        <a:t>set of the any above geometries</a:t>
                      </a:r>
                    </a:p>
                  </a:txBody>
                  <a:tcPr marL="71859" marR="71859" marT="33166" marB="33166" anchor="ctr">
                    <a:lnL>
                      <a:noFill/>
                    </a:lnL>
                    <a:lnR>
                      <a:noFill/>
                    </a:lnR>
                    <a:lnT w="9525" cap="flat" cmpd="sng" algn="ctr">
                      <a:solidFill>
                        <a:srgbClr val="DDDDDD"/>
                      </a:solidFill>
                      <a:prstDash val="solid"/>
                      <a:round/>
                      <a:headEnd type="none" w="med" len="med"/>
                      <a:tailEnd type="none" w="med" len="med"/>
                    </a:lnT>
                    <a:lnB w="190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93109627"/>
                  </a:ext>
                </a:extLst>
              </a:tr>
            </a:tbl>
          </a:graphicData>
        </a:graphic>
      </p:graphicFrame>
    </p:spTree>
    <p:extLst>
      <p:ext uri="{BB962C8B-B14F-4D97-AF65-F5344CB8AC3E}">
        <p14:creationId xmlns:p14="http://schemas.microsoft.com/office/powerpoint/2010/main" val="3365537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76C0AF-D5E5-764B-BD1D-C5547A075DB4}"/>
              </a:ext>
            </a:extLst>
          </p:cNvPr>
          <p:cNvPicPr>
            <a:picLocks noChangeAspect="1"/>
          </p:cNvPicPr>
          <p:nvPr/>
        </p:nvPicPr>
        <p:blipFill>
          <a:blip r:embed="rId2"/>
          <a:stretch>
            <a:fillRect/>
          </a:stretch>
        </p:blipFill>
        <p:spPr>
          <a:xfrm>
            <a:off x="1844594" y="920416"/>
            <a:ext cx="7821378" cy="4764505"/>
          </a:xfrm>
          <a:prstGeom prst="rect">
            <a:avLst/>
          </a:prstGeom>
        </p:spPr>
      </p:pic>
    </p:spTree>
    <p:extLst>
      <p:ext uri="{BB962C8B-B14F-4D97-AF65-F5344CB8AC3E}">
        <p14:creationId xmlns:p14="http://schemas.microsoft.com/office/powerpoint/2010/main" val="384710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1E1A67-E166-3847-B9C1-9DFDA9B4CA4F}"/>
              </a:ext>
            </a:extLst>
          </p:cNvPr>
          <p:cNvPicPr>
            <a:picLocks noChangeAspect="1"/>
          </p:cNvPicPr>
          <p:nvPr/>
        </p:nvPicPr>
        <p:blipFill>
          <a:blip r:embed="rId2"/>
          <a:stretch>
            <a:fillRect/>
          </a:stretch>
        </p:blipFill>
        <p:spPr>
          <a:xfrm>
            <a:off x="0" y="157600"/>
            <a:ext cx="12192000" cy="6542800"/>
          </a:xfrm>
          <a:prstGeom prst="rect">
            <a:avLst/>
          </a:prstGeom>
        </p:spPr>
      </p:pic>
    </p:spTree>
    <p:extLst>
      <p:ext uri="{BB962C8B-B14F-4D97-AF65-F5344CB8AC3E}">
        <p14:creationId xmlns:p14="http://schemas.microsoft.com/office/powerpoint/2010/main" val="2422583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TotalTime>
  <Words>749</Words>
  <Application>Microsoft Macintosh PowerPoint</Application>
  <PresentationFormat>Widescreen</PresentationFormat>
  <Paragraphs>143</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Arial Rounded MT Bold</vt:lpstr>
      <vt:lpstr>Broadway</vt:lpstr>
      <vt:lpstr>Calibri</vt:lpstr>
      <vt:lpstr>Calibri Light</vt:lpstr>
      <vt:lpstr>Helvetica Neue</vt:lpstr>
      <vt:lpstr>Office Theme</vt:lpstr>
      <vt:lpstr>Spatial Data Introduction</vt:lpstr>
      <vt:lpstr>Goal of these slides</vt:lpstr>
      <vt:lpstr>Spatial Data</vt:lpstr>
      <vt:lpstr>Coordinate Systems think geog12, intro GIS, ect…</vt:lpstr>
      <vt:lpstr>The OGC</vt:lpstr>
      <vt:lpstr>OGC Simple Feature Access</vt:lpstr>
      <vt:lpstr>The `Big 7` Geometries</vt:lpstr>
      <vt:lpstr>PowerPoint Presentation</vt:lpstr>
      <vt:lpstr>PowerPoint Presentation</vt:lpstr>
      <vt:lpstr>Well-Known Text (WKT)</vt:lpstr>
      <vt:lpstr>Well Known Text Binary (WKB)</vt:lpstr>
      <vt:lpstr>POINT()</vt:lpstr>
      <vt:lpstr>MULTIPOINT()</vt:lpstr>
      <vt:lpstr>LINESTRING()</vt:lpstr>
      <vt:lpstr>POLYGON()</vt:lpstr>
      <vt:lpstr>POLYGON()</vt:lpstr>
      <vt:lpstr>Homework hints …</vt:lpstr>
      <vt:lpstr>Homework hints …</vt:lpstr>
      <vt:lpstr>Homework hints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Data 101</dc:title>
  <dc:creator>Mike Johnson</dc:creator>
  <cp:lastModifiedBy>Mike Johnson</cp:lastModifiedBy>
  <cp:revision>11</cp:revision>
  <dcterms:created xsi:type="dcterms:W3CDTF">2019-01-14T19:19:38Z</dcterms:created>
  <dcterms:modified xsi:type="dcterms:W3CDTF">2019-01-14T22:05:39Z</dcterms:modified>
</cp:coreProperties>
</file>